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67" r:id="rId3"/>
  </p:sldMasterIdLst>
  <p:notesMasterIdLst>
    <p:notesMasterId r:id="rId31"/>
  </p:notesMasterIdLst>
  <p:handoutMasterIdLst>
    <p:handoutMasterId r:id="rId32"/>
  </p:handoutMasterIdLst>
  <p:sldIdLst>
    <p:sldId id="309" r:id="rId4"/>
    <p:sldId id="310" r:id="rId5"/>
    <p:sldId id="311" r:id="rId6"/>
    <p:sldId id="312" r:id="rId7"/>
    <p:sldId id="314" r:id="rId8"/>
    <p:sldId id="315" r:id="rId9"/>
    <p:sldId id="316" r:id="rId10"/>
    <p:sldId id="317" r:id="rId11"/>
    <p:sldId id="318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3" r:id="rId24"/>
    <p:sldId id="351" r:id="rId25"/>
    <p:sldId id="334" r:id="rId26"/>
    <p:sldId id="335" r:id="rId27"/>
    <p:sldId id="352" r:id="rId28"/>
    <p:sldId id="337" r:id="rId29"/>
    <p:sldId id="338" r:id="rId30"/>
  </p:sldIdLst>
  <p:sldSz cx="9144000" cy="6858000" type="screen4x3"/>
  <p:notesSz cx="6858000" cy="9144000"/>
  <p:defaultTextStyle>
    <a:defPPr>
      <a:defRPr lang="en-US"/>
    </a:defPPr>
    <a:lvl1pPr marL="0" algn="l" defTabSz="8727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8727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8727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8727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8727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8727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8727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8727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8727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9CC"/>
    <a:srgbClr val="009999"/>
    <a:srgbClr val="993399"/>
    <a:srgbClr val="FF0099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1" autoAdjust="0"/>
    <p:restoredTop sz="90256" autoAdjust="0"/>
  </p:normalViewPr>
  <p:slideViewPr>
    <p:cSldViewPr>
      <p:cViewPr>
        <p:scale>
          <a:sx n="100" d="100"/>
          <a:sy n="100" d="100"/>
        </p:scale>
        <p:origin x="-137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40" d="100"/>
          <a:sy n="240" d="100"/>
        </p:scale>
        <p:origin x="1380" y="13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F9476-ABBE-B246-98EB-E1AFBC944B79}" type="datetime1">
              <a:rPr lang="en-GB" smtClean="0"/>
              <a:t>16/03/18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March 2017, R Smith, T Hadaway, C Nwokoro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83A4-6E13-9A44-92B1-4ECFBE98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278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EED51-E270-5F4E-8705-F53A5C7F006F}" type="datetime1">
              <a:rPr lang="en-GB" smtClean="0"/>
              <a:t>16/03/18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March 2017, R Smith, T Hadaway, C Nwokoro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F3CBD-85B3-4086-8412-6DC61E75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2916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8727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8727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8727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8727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8727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8727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8727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8727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8727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Transient</a:t>
            </a:r>
            <a:r>
              <a:rPr lang="en-US" baseline="0" dirty="0" smtClean="0"/>
              <a:t> = commence before age of 3 and end by 6 </a:t>
            </a:r>
          </a:p>
          <a:p>
            <a:r>
              <a:rPr lang="en-US" baseline="0" dirty="0" smtClean="0"/>
              <a:t>Persistent = continue </a:t>
            </a:r>
            <a:r>
              <a:rPr lang="en-US" baseline="0" dirty="0" err="1" smtClean="0"/>
              <a:t>beyind</a:t>
            </a:r>
            <a:r>
              <a:rPr lang="en-US" baseline="0" dirty="0" smtClean="0"/>
              <a:t> 6 years (asthma/</a:t>
            </a:r>
            <a:r>
              <a:rPr lang="en-US" baseline="0" dirty="0" err="1" smtClean="0"/>
              <a:t>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assoc</a:t>
            </a:r>
            <a:r>
              <a:rPr lang="en-US" baseline="0" dirty="0" smtClean="0"/>
              <a:t> wheeze)</a:t>
            </a:r>
            <a:endParaRPr lang="en-US" dirty="0" smtClean="0"/>
          </a:p>
          <a:p>
            <a:r>
              <a:rPr lang="en-US" dirty="0" smtClean="0"/>
              <a:t>Late onset = start after 3 (non-atopic wheeze)</a:t>
            </a:r>
          </a:p>
          <a:p>
            <a:endParaRPr lang="en-US" dirty="0" smtClean="0"/>
          </a:p>
          <a:p>
            <a:r>
              <a:rPr lang="en-US" dirty="0" smtClean="0"/>
              <a:t>Tucson</a:t>
            </a:r>
          </a:p>
          <a:p>
            <a:r>
              <a:rPr lang="en-US" dirty="0" smtClean="0"/>
              <a:t>Retrospective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phenotype</a:t>
            </a:r>
          </a:p>
          <a:p>
            <a:r>
              <a:rPr lang="en-US" baseline="0" dirty="0" smtClean="0"/>
              <a:t>How can we use it to guide research, therapy, prognosticate?</a:t>
            </a:r>
          </a:p>
          <a:p>
            <a:r>
              <a:rPr lang="en-US" baseline="0" dirty="0" smtClean="0"/>
              <a:t>Does it map to other classifications.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A1D3A-A495-0A4E-8A27-5F80DA8F2A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79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T2206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March 2017, R Smith, T Hadaway, C Nwokoro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F3CBD-85B3-4086-8412-6DC61E75595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5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T2206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March 2017, R Smith, T Hadaway, C Nwokoro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F3CBD-85B3-4086-8412-6DC61E75595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5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15C17-F8FA-E74D-8C12-39799FBB07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51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T2206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March 2017, R Smith, T Hadaway, C Nwokoro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F3CBD-85B3-4086-8412-6DC61E75595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5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0"/>
              <a:buChar char="Ø"/>
            </a:pPr>
            <a:r>
              <a:rPr lang="en-US" dirty="0" smtClean="0"/>
              <a:t>3 episodes</a:t>
            </a:r>
            <a:r>
              <a:rPr lang="en-US" baseline="0" dirty="0" smtClean="0"/>
              <a:t> per year</a:t>
            </a:r>
          </a:p>
          <a:p>
            <a:pPr marL="171450" indent="-171450">
              <a:buFont typeface="Wingdings" charset="0"/>
              <a:buChar char="Ø"/>
            </a:pPr>
            <a:endParaRPr lang="en-US" baseline="0" dirty="0" smtClean="0"/>
          </a:p>
          <a:p>
            <a:pPr marL="171450" indent="-171450">
              <a:buFont typeface="Wingdings" charset="0"/>
              <a:buChar char="Ø"/>
            </a:pPr>
            <a:r>
              <a:rPr lang="en-US" baseline="0" dirty="0" smtClean="0"/>
              <a:t>Can reassure parents but can’t confirm</a:t>
            </a:r>
          </a:p>
          <a:p>
            <a:pPr marL="171450" indent="-171450">
              <a:buFont typeface="Wingdings" charset="0"/>
              <a:buChar char="Ø"/>
            </a:pPr>
            <a:r>
              <a:rPr lang="en-US" baseline="0" dirty="0" smtClean="0"/>
              <a:t>Can’t guide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A1D3A-A495-0A4E-8A27-5F80DA8F2A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7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March 2017, R Smith, T Hadaway, C Nwokoro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F3CBD-85B3-4086-8412-6DC61E7559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7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</a:p>
          <a:p>
            <a:r>
              <a:rPr lang="en-US" dirty="0" smtClean="0"/>
              <a:t>Technique</a:t>
            </a:r>
          </a:p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March 2017, R Smith, T Hadaway, C Nwokoro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F3CBD-85B3-4086-8412-6DC61E75595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5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March 2017, R Smith, T Hadaway, C Nwokoro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F3CBD-85B3-4086-8412-6DC61E75595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58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March 2017, R Smith, T Hadaway, C Nwokoro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F3CBD-85B3-4086-8412-6DC61E75595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5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March 2017, R Smith, T Hadaway, C Nwokoro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F3CBD-85B3-4086-8412-6DC61E75595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58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March 2017, R Smith, T Hadaway, C Nwokoro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F3CBD-85B3-4086-8412-6DC61E75595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58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T2206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March 2017, R Smith, T Hadaway, C Nwokoro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F3CBD-85B3-4086-8412-6DC61E75595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5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4087" y="2302391"/>
            <a:ext cx="8004353" cy="3320084"/>
          </a:xfrm>
          <a:prstGeom prst="rect">
            <a:avLst/>
          </a:prstGeom>
        </p:spPr>
        <p:txBody>
          <a:bodyPr vert="horz" lIns="99556" tIns="49778" rIns="99556" bIns="4977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87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AA471-26EE-B24A-B273-DF6F58526F68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D1128-33B5-7245-8ABE-1FF347D6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AA471-26EE-B24A-B273-DF6F58526F68}" type="datetimeFigureOut">
              <a:rPr lang="en-US" smtClean="0"/>
              <a:t>16/03/18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D1128-33B5-7245-8ABE-1FF347D6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1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4087" y="4874701"/>
            <a:ext cx="8004353" cy="847479"/>
          </a:xfrm>
          <a:prstGeom prst="rect">
            <a:avLst/>
          </a:prstGeom>
        </p:spPr>
        <p:txBody>
          <a:bodyPr vert="horz" lIns="99556" tIns="49778" rIns="99556" bIns="4977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04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4087" y="4874701"/>
            <a:ext cx="8004353" cy="847479"/>
          </a:xfrm>
          <a:prstGeom prst="rect">
            <a:avLst/>
          </a:prstGeom>
        </p:spPr>
        <p:txBody>
          <a:bodyPr vert="horz" lIns="99556" tIns="49778" rIns="99556" bIns="4977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barts_day4_040416_0126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5" b="13553"/>
          <a:stretch/>
        </p:blipFill>
        <p:spPr>
          <a:xfrm>
            <a:off x="0" y="1026944"/>
            <a:ext cx="9144000" cy="25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0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t="24591" b="2950"/>
          <a:stretch/>
        </p:blipFill>
        <p:spPr>
          <a:xfrm>
            <a:off x="0" y="1026944"/>
            <a:ext cx="9144000" cy="2595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4087" y="4874701"/>
            <a:ext cx="8004353" cy="847479"/>
          </a:xfrm>
          <a:prstGeom prst="rect">
            <a:avLst/>
          </a:prstGeom>
        </p:spPr>
        <p:txBody>
          <a:bodyPr vert="horz" lIns="99556" tIns="49778" rIns="99556" bIns="4977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5295"/>
          <a:stretch/>
        </p:blipFill>
        <p:spPr>
          <a:xfrm>
            <a:off x="0" y="1026944"/>
            <a:ext cx="9144000" cy="2595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4087" y="4874701"/>
            <a:ext cx="8004353" cy="847479"/>
          </a:xfrm>
          <a:prstGeom prst="rect">
            <a:avLst/>
          </a:prstGeom>
        </p:spPr>
        <p:txBody>
          <a:bodyPr vert="horz" lIns="99556" tIns="49778" rIns="99556" bIns="4977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 b="9808"/>
          <a:stretch/>
        </p:blipFill>
        <p:spPr>
          <a:xfrm>
            <a:off x="0" y="1026944"/>
            <a:ext cx="9144000" cy="2595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4087" y="4874701"/>
            <a:ext cx="8004353" cy="847479"/>
          </a:xfrm>
          <a:prstGeom prst="rect">
            <a:avLst/>
          </a:prstGeom>
        </p:spPr>
        <p:txBody>
          <a:bodyPr vert="horz" lIns="99556" tIns="49778" rIns="99556" bIns="4977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ts-Health-NHS-Trust-–-CMYK-BLU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36" y="116632"/>
            <a:ext cx="1838059" cy="576064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89026" y="1121714"/>
            <a:ext cx="8019412" cy="1110847"/>
          </a:xfrm>
          <a:prstGeom prst="rect">
            <a:avLst/>
          </a:prstGeom>
        </p:spPr>
        <p:txBody>
          <a:bodyPr vert="horz" lIns="99556" tIns="49778" rIns="99556" bIns="49778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4087" y="2302391"/>
            <a:ext cx="8004353" cy="3320084"/>
          </a:xfrm>
          <a:prstGeom prst="rect">
            <a:avLst/>
          </a:prstGeom>
        </p:spPr>
        <p:txBody>
          <a:bodyPr vert="horz" lIns="99556" tIns="49778" rIns="99556" bIns="4977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2367280" cy="6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3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73" r:id="rId3"/>
    <p:sldLayoutId id="214748367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872761" rtl="0" eaLnBrk="1" latinLnBrk="0" hangingPunct="1">
        <a:spcBef>
          <a:spcPct val="0"/>
        </a:spcBef>
        <a:buNone/>
        <a:defRPr sz="4600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872761" rtl="0" eaLnBrk="1" latinLnBrk="0" hangingPunct="1">
        <a:spcBef>
          <a:spcPct val="20000"/>
        </a:spcBef>
        <a:buFont typeface="Arial" pitchFamily="34" charset="0"/>
        <a:buNone/>
        <a:defRPr sz="3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09119" indent="-272738" algn="l" defTabSz="8727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51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32" indent="-218190" algn="l" defTabSz="87276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12" indent="-218190" algn="l" defTabSz="872761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3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89026" y="3728111"/>
            <a:ext cx="8019412" cy="1110847"/>
          </a:xfrm>
          <a:prstGeom prst="rect">
            <a:avLst/>
          </a:prstGeom>
        </p:spPr>
        <p:txBody>
          <a:bodyPr vert="horz" lIns="99556" tIns="49778" rIns="99556" bIns="49778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4087" y="4908789"/>
            <a:ext cx="8004353" cy="1425720"/>
          </a:xfrm>
          <a:prstGeom prst="rect">
            <a:avLst/>
          </a:prstGeom>
        </p:spPr>
        <p:txBody>
          <a:bodyPr vert="horz" lIns="99556" tIns="49778" rIns="99556" bIns="4977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Barts-Health-NHS-Trust-–-CMYK-BLU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89" y="231628"/>
            <a:ext cx="1583500" cy="4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5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872761" rtl="0" eaLnBrk="1" latinLnBrk="0" hangingPunct="1">
        <a:spcBef>
          <a:spcPct val="0"/>
        </a:spcBef>
        <a:buNone/>
        <a:defRPr sz="4600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872761" rtl="0" eaLnBrk="1" latinLnBrk="0" hangingPunct="1">
        <a:spcBef>
          <a:spcPct val="20000"/>
        </a:spcBef>
        <a:buFont typeface="Arial" pitchFamily="34" charset="0"/>
        <a:buNone/>
        <a:defRPr sz="3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09119" indent="-272738" algn="l" defTabSz="8727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51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32" indent="-218190" algn="l" defTabSz="87276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12" indent="-218190" algn="l" defTabSz="872761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3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89026" y="3728111"/>
            <a:ext cx="8019412" cy="1110847"/>
          </a:xfrm>
          <a:prstGeom prst="rect">
            <a:avLst/>
          </a:prstGeom>
        </p:spPr>
        <p:txBody>
          <a:bodyPr vert="horz" lIns="99556" tIns="49778" rIns="99556" bIns="49778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4087" y="4908789"/>
            <a:ext cx="8004353" cy="1425720"/>
          </a:xfrm>
          <a:prstGeom prst="rect">
            <a:avLst/>
          </a:prstGeom>
        </p:spPr>
        <p:txBody>
          <a:bodyPr vert="horz" lIns="99556" tIns="49778" rIns="99556" bIns="4977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Barts-Health-NHS-Trust-–-CMYK-BLU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89" y="231628"/>
            <a:ext cx="1583500" cy="4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1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872761" rtl="0" eaLnBrk="1" latinLnBrk="0" hangingPunct="1">
        <a:spcBef>
          <a:spcPct val="0"/>
        </a:spcBef>
        <a:buNone/>
        <a:defRPr sz="4600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872761" rtl="0" eaLnBrk="1" latinLnBrk="0" hangingPunct="1">
        <a:spcBef>
          <a:spcPct val="20000"/>
        </a:spcBef>
        <a:buFont typeface="Arial" pitchFamily="34" charset="0"/>
        <a:buNone/>
        <a:defRPr sz="3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09119" indent="-272738" algn="l" defTabSz="8727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51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32" indent="-218190" algn="l" defTabSz="87276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12" indent="-218190" algn="l" defTabSz="872761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3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87276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872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Preschool Wheezing:</a:t>
            </a:r>
            <a:br>
              <a:rPr lang="en-US" dirty="0" smtClean="0"/>
            </a:br>
            <a:r>
              <a:rPr lang="en-US" dirty="0" smtClean="0"/>
              <a:t>Phenotypes and Therapies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Chinedu Nwokoro</a:t>
            </a:r>
          </a:p>
          <a:p>
            <a:r>
              <a:rPr lang="en-US" dirty="0" smtClean="0"/>
              <a:t>Lung in Childhood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9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Pathophysiologic - Histology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87" y="2302391"/>
            <a:ext cx="8100361" cy="332008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Endobronchial</a:t>
            </a:r>
            <a:r>
              <a:rPr lang="en-US" sz="2400" dirty="0" smtClean="0"/>
              <a:t> biopsy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Safe - not routinely practicable</a:t>
            </a:r>
            <a:r>
              <a:rPr lang="en-US" sz="2400" dirty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data limited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Older children/adults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remodelling</a:t>
            </a:r>
            <a:r>
              <a:rPr lang="en-US" sz="2400" dirty="0" smtClean="0"/>
              <a:t>, eosinophilia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O’Reilly et al. </a:t>
            </a:r>
            <a:r>
              <a:rPr lang="mr-IN" sz="2400" dirty="0" smtClean="0"/>
              <a:t>–</a:t>
            </a:r>
            <a:r>
              <a:rPr lang="en-US" sz="2400" dirty="0" smtClean="0"/>
              <a:t> preschool ASM </a:t>
            </a:r>
            <a:r>
              <a:rPr lang="en-US" sz="2400" dirty="0" smtClean="0">
                <a:sym typeface="Wingdings"/>
              </a:rPr>
              <a:t> school age asthma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ym typeface="Wingdings"/>
              </a:rPr>
              <a:t>Malmstrom</a:t>
            </a:r>
            <a:r>
              <a:rPr lang="en-US" sz="2400" dirty="0" smtClean="0">
                <a:sym typeface="Wingdings"/>
              </a:rPr>
              <a:t> et al. </a:t>
            </a:r>
            <a:endParaRPr lang="en-GB" sz="2400" dirty="0">
              <a:sym typeface="Wingdings"/>
            </a:endParaRPr>
          </a:p>
          <a:p>
            <a:pPr marL="1052019" lvl="1" indent="-342900">
              <a:buFont typeface="Arial"/>
              <a:buChar char="•"/>
            </a:pPr>
            <a:r>
              <a:rPr lang="en-US" sz="1900" dirty="0" smtClean="0">
                <a:sym typeface="Wingdings"/>
              </a:rPr>
              <a:t>RBM thickness, mucosal mast cells </a:t>
            </a:r>
            <a:r>
              <a:rPr lang="en-US" sz="1900" dirty="0" err="1" smtClean="0">
                <a:sym typeface="Wingdings"/>
              </a:rPr>
              <a:t>assoc</a:t>
            </a:r>
            <a:r>
              <a:rPr lang="en-US" sz="1900" dirty="0" smtClean="0">
                <a:sym typeface="Wingdings"/>
              </a:rPr>
              <a:t> c preschool symptoms, but... </a:t>
            </a:r>
          </a:p>
          <a:p>
            <a:pPr marL="1052019" lvl="1" indent="-342900">
              <a:buFont typeface="Arial"/>
              <a:buChar char="•"/>
            </a:pPr>
            <a:r>
              <a:rPr lang="en-US" sz="1900" dirty="0" smtClean="0">
                <a:sym typeface="Wingdings"/>
              </a:rPr>
              <a:t>Did not predict asthma at age 8</a:t>
            </a:r>
          </a:p>
        </p:txBody>
      </p:sp>
    </p:spTree>
    <p:extLst>
      <p:ext uri="{BB962C8B-B14F-4D97-AF65-F5344CB8AC3E}">
        <p14:creationId xmlns:p14="http://schemas.microsoft.com/office/powerpoint/2010/main" val="193854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1714"/>
            <a:ext cx="8259438" cy="1110847"/>
          </a:xfrm>
        </p:spPr>
        <p:txBody>
          <a:bodyPr/>
          <a:lstStyle/>
          <a:p>
            <a:r>
              <a:rPr lang="en-US" dirty="0" smtClean="0"/>
              <a:t>Pathophysiologic </a:t>
            </a:r>
            <a:r>
              <a:rPr lang="mr-IN" dirty="0" smtClean="0"/>
              <a:t>–</a:t>
            </a:r>
            <a:r>
              <a:rPr lang="en-US" dirty="0" smtClean="0"/>
              <a:t> Airway 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87" y="2302391"/>
            <a:ext cx="8100361" cy="332008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BAL or IS</a:t>
            </a:r>
            <a:endParaRPr lang="en-US" sz="2400" dirty="0" smtClean="0"/>
          </a:p>
          <a:p>
            <a:pPr marL="1052019" lvl="1" indent="-342900">
              <a:buFont typeface="Arial"/>
              <a:buChar char="•"/>
            </a:pPr>
            <a:r>
              <a:rPr lang="en-US" sz="1900" dirty="0" smtClean="0"/>
              <a:t>IS increasingly practicable in very young</a:t>
            </a:r>
          </a:p>
          <a:p>
            <a:pPr marL="1052019" lvl="1" indent="-342900">
              <a:buFont typeface="Arial"/>
              <a:buChar char="•"/>
            </a:pPr>
            <a:r>
              <a:rPr lang="en-US" sz="1900" dirty="0" smtClean="0"/>
              <a:t>Microbiology, cytological, inflammatory mediators, </a:t>
            </a:r>
            <a:r>
              <a:rPr lang="en-US" sz="1900" dirty="0" err="1" smtClean="0"/>
              <a:t>transcriptome</a:t>
            </a:r>
            <a:endParaRPr lang="en-US" sz="1900" dirty="0" smtClean="0"/>
          </a:p>
          <a:p>
            <a:pPr marL="1052019" lvl="1" indent="-342900">
              <a:buFont typeface="Arial"/>
              <a:buChar char="•"/>
            </a:pPr>
            <a:r>
              <a:rPr lang="en-US" sz="1900" dirty="0" smtClean="0"/>
              <a:t>But</a:t>
            </a:r>
            <a:r>
              <a:rPr lang="mr-IN" sz="1900" dirty="0" smtClean="0"/>
              <a:t>………</a:t>
            </a:r>
            <a:endParaRPr lang="en-US" sz="19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IS cellularity ≠</a:t>
            </a:r>
            <a:r>
              <a:rPr lang="en-US" sz="2400" dirty="0" smtClean="0">
                <a:latin typeface="Arial"/>
                <a:ea typeface="ＭＳ ゴシック"/>
                <a:cs typeface="Arial"/>
              </a:rPr>
              <a:t> BAL cellularity (</a:t>
            </a:r>
            <a:r>
              <a:rPr lang="en-US" sz="2400" dirty="0" err="1">
                <a:latin typeface="Arial"/>
                <a:ea typeface="ＭＳ ゴシック"/>
                <a:cs typeface="Arial"/>
              </a:rPr>
              <a:t>J</a:t>
            </a:r>
            <a:r>
              <a:rPr lang="en-US" sz="2400" dirty="0" err="1" smtClean="0">
                <a:latin typeface="Arial"/>
                <a:ea typeface="ＭＳ ゴシック"/>
                <a:cs typeface="Arial"/>
              </a:rPr>
              <a:t>ochmann</a:t>
            </a:r>
            <a:r>
              <a:rPr lang="en-US" sz="2400" dirty="0" smtClean="0">
                <a:latin typeface="Arial"/>
                <a:ea typeface="ＭＳ ゴシック"/>
                <a:cs typeface="Arial"/>
              </a:rPr>
              <a:t> et al.)</a:t>
            </a:r>
            <a:endParaRPr lang="en-US" sz="2400" dirty="0" smtClean="0">
              <a:latin typeface="Arial"/>
              <a:cs typeface="Arial"/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latin typeface="Arial"/>
                <a:cs typeface="Arial"/>
                <a:sym typeface="Wingdings"/>
              </a:rPr>
              <a:t>Airway cellularity </a:t>
            </a:r>
            <a:r>
              <a:rPr lang="en-GB" sz="2400" dirty="0" smtClean="0"/>
              <a:t>≠ </a:t>
            </a:r>
            <a:r>
              <a:rPr lang="en-GB" sz="2400" dirty="0" smtClean="0">
                <a:latin typeface="Arial"/>
                <a:cs typeface="Arial"/>
                <a:sym typeface="Wingdings"/>
              </a:rPr>
              <a:t>longitudinally stable (Fleming et al.)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latin typeface="Arial"/>
                <a:cs typeface="Arial"/>
                <a:sym typeface="Wingdings"/>
              </a:rPr>
              <a:t>BAL cellularity does not effectively guide </a:t>
            </a:r>
            <a:r>
              <a:rPr lang="en-GB" sz="2400" dirty="0" err="1" smtClean="0">
                <a:latin typeface="Arial"/>
                <a:cs typeface="Arial"/>
                <a:sym typeface="Wingdings"/>
              </a:rPr>
              <a:t>rx</a:t>
            </a:r>
            <a:r>
              <a:rPr lang="en-GB" sz="2400" dirty="0" smtClean="0">
                <a:latin typeface="Arial"/>
                <a:cs typeface="Arial"/>
                <a:sym typeface="Wingdings"/>
              </a:rPr>
              <a:t> in children (Fleming et al.)</a:t>
            </a:r>
            <a:endParaRPr lang="en-US" sz="19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6635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1714"/>
            <a:ext cx="8259438" cy="1110847"/>
          </a:xfrm>
        </p:spPr>
        <p:txBody>
          <a:bodyPr/>
          <a:lstStyle/>
          <a:p>
            <a:r>
              <a:rPr lang="en-US" dirty="0" smtClean="0"/>
              <a:t>Pathophysiologic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Eθ</a:t>
            </a:r>
            <a:r>
              <a:rPr lang="en-US" dirty="0" smtClean="0"/>
              <a:t> </a:t>
            </a:r>
            <a:r>
              <a:rPr lang="en-US" dirty="0" err="1" smtClean="0"/>
              <a:t>inflamm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87" y="2302390"/>
            <a:ext cx="8244377" cy="371889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FeNO</a:t>
            </a:r>
            <a:r>
              <a:rPr lang="en-US" sz="2400" dirty="0" smtClean="0"/>
              <a:t> </a:t>
            </a:r>
            <a:r>
              <a:rPr lang="en-US" sz="2400" dirty="0" err="1" smtClean="0"/>
              <a:t>assoc</a:t>
            </a:r>
            <a:r>
              <a:rPr lang="en-US" sz="2400" dirty="0" smtClean="0"/>
              <a:t> w </a:t>
            </a:r>
            <a:r>
              <a:rPr lang="en-US" sz="2400" dirty="0" err="1" smtClean="0"/>
              <a:t>remodelling</a:t>
            </a:r>
            <a:r>
              <a:rPr lang="en-US" sz="2400" dirty="0" smtClean="0"/>
              <a:t> in preschoolers (</a:t>
            </a:r>
            <a:r>
              <a:rPr lang="en-US" sz="2400" dirty="0" err="1" smtClean="0"/>
              <a:t>Sonnappa</a:t>
            </a:r>
            <a:r>
              <a:rPr lang="en-US" sz="2400" dirty="0" smtClean="0"/>
              <a:t>)</a:t>
            </a:r>
            <a:endParaRPr lang="en-US" sz="19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FeNO</a:t>
            </a:r>
            <a:r>
              <a:rPr lang="en-US" sz="2400" dirty="0"/>
              <a:t>-</a:t>
            </a:r>
            <a:r>
              <a:rPr lang="en-US" sz="2400" dirty="0" smtClean="0"/>
              <a:t>modified API predicts school age asthma (Singer)</a:t>
            </a:r>
            <a:endParaRPr lang="en-US" sz="2400" dirty="0" smtClean="0"/>
          </a:p>
          <a:p>
            <a:pPr marL="1052019" lvl="1" indent="-342900">
              <a:buFont typeface="Arial"/>
              <a:buChar char="•"/>
            </a:pPr>
            <a:r>
              <a:rPr lang="en-US" sz="1900" dirty="0" smtClean="0"/>
              <a:t>Impracticable in younger preschoolers</a:t>
            </a:r>
          </a:p>
          <a:p>
            <a:pPr marL="1052019" lvl="1" indent="-342900">
              <a:buFont typeface="Arial"/>
              <a:buChar char="•"/>
            </a:pPr>
            <a:r>
              <a:rPr lang="en-US" sz="1900" dirty="0" smtClean="0"/>
              <a:t>Doesn’t guide </a:t>
            </a:r>
            <a:r>
              <a:rPr lang="en-US" sz="1900" dirty="0" err="1" smtClean="0"/>
              <a:t>rx</a:t>
            </a:r>
            <a:r>
              <a:rPr lang="en-US" sz="1900" dirty="0" smtClean="0"/>
              <a:t> in school-aged children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ECP/EPX </a:t>
            </a:r>
            <a:r>
              <a:rPr lang="mr-IN" sz="2400" dirty="0" smtClean="0"/>
              <a:t>–</a:t>
            </a:r>
            <a:r>
              <a:rPr lang="en-GB" sz="2400" dirty="0" smtClean="0"/>
              <a:t> E</a:t>
            </a:r>
            <a:r>
              <a:rPr lang="en-US" sz="2400" dirty="0" err="1" smtClean="0"/>
              <a:t>θ</a:t>
            </a:r>
            <a:r>
              <a:rPr lang="en-US" sz="2400" dirty="0" smtClean="0"/>
              <a:t> degranulation: </a:t>
            </a:r>
            <a:r>
              <a:rPr lang="en-GB" sz="2400" dirty="0" smtClean="0"/>
              <a:t>don’t predict </a:t>
            </a:r>
            <a:r>
              <a:rPr lang="en-GB" sz="2400" dirty="0" err="1" smtClean="0"/>
              <a:t>rx</a:t>
            </a:r>
            <a:r>
              <a:rPr lang="en-GB" sz="2400" dirty="0" smtClean="0"/>
              <a:t> response </a:t>
            </a:r>
            <a:endParaRPr lang="en-US" sz="2400" dirty="0" smtClean="0">
              <a:latin typeface="Arial"/>
              <a:cs typeface="Arial"/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 err="1" smtClean="0">
                <a:latin typeface="Arial"/>
                <a:cs typeface="Arial"/>
                <a:sym typeface="Wingdings"/>
              </a:rPr>
              <a:t>IgE</a:t>
            </a:r>
            <a:r>
              <a:rPr lang="en-GB" sz="2400" dirty="0" smtClean="0">
                <a:latin typeface="Arial"/>
                <a:cs typeface="Arial"/>
                <a:sym typeface="Wingdings"/>
              </a:rPr>
              <a:t> </a:t>
            </a:r>
            <a:r>
              <a:rPr lang="mr-IN" sz="2400" dirty="0" smtClean="0">
                <a:latin typeface="Arial"/>
                <a:cs typeface="Arial"/>
                <a:sym typeface="Wingdings"/>
              </a:rPr>
              <a:t>–</a:t>
            </a:r>
            <a:r>
              <a:rPr lang="en-GB" sz="2400" dirty="0" smtClean="0">
                <a:latin typeface="Arial"/>
                <a:cs typeface="Arial"/>
                <a:sym typeface="Wingdings"/>
              </a:rPr>
              <a:t> contributes to predicting asthma (</a:t>
            </a:r>
            <a:r>
              <a:rPr lang="en-GB" sz="2400" dirty="0" err="1" smtClean="0">
                <a:latin typeface="Arial"/>
                <a:cs typeface="Arial"/>
                <a:sym typeface="Wingdings"/>
              </a:rPr>
              <a:t>Smit</a:t>
            </a:r>
            <a:r>
              <a:rPr lang="en-GB" sz="2400" dirty="0" smtClean="0">
                <a:latin typeface="Arial"/>
                <a:cs typeface="Arial"/>
                <a:sym typeface="Wingdings"/>
              </a:rPr>
              <a:t> et al. 2015)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latin typeface="Arial"/>
                <a:cs typeface="Arial"/>
                <a:sym typeface="Wingdings"/>
              </a:rPr>
              <a:t>Peripheral E</a:t>
            </a:r>
            <a:r>
              <a:rPr lang="en-US" sz="2400" dirty="0" err="1" smtClean="0"/>
              <a:t>θ</a:t>
            </a:r>
            <a:r>
              <a:rPr lang="en-US" sz="2400" dirty="0" smtClean="0"/>
              <a:t> form part of API</a:t>
            </a:r>
          </a:p>
          <a:p>
            <a:pPr marL="1052019" lvl="1" indent="-342900">
              <a:buFont typeface="Arial"/>
              <a:buChar char="•"/>
            </a:pPr>
            <a:r>
              <a:rPr lang="en-US" sz="1900" dirty="0" smtClean="0">
                <a:latin typeface="Arial"/>
                <a:cs typeface="Arial"/>
                <a:sym typeface="Wingdings"/>
              </a:rPr>
              <a:t>Prognostication</a:t>
            </a:r>
          </a:p>
          <a:p>
            <a:pPr marL="1052019" lvl="1" indent="-342900">
              <a:buFont typeface="Arial"/>
              <a:buChar char="•"/>
            </a:pPr>
            <a:r>
              <a:rPr lang="en-US" sz="1900" dirty="0" smtClean="0">
                <a:latin typeface="Arial"/>
                <a:cs typeface="Arial"/>
                <a:sym typeface="Wingdings"/>
              </a:rPr>
              <a:t>Can’t guide treatment</a:t>
            </a:r>
            <a:endParaRPr lang="en-GB" sz="1900" dirty="0" smtClean="0">
              <a:latin typeface="Arial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68172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1715"/>
            <a:ext cx="8259438" cy="867126"/>
          </a:xfrm>
        </p:spPr>
        <p:txBody>
          <a:bodyPr/>
          <a:lstStyle/>
          <a:p>
            <a:r>
              <a:rPr lang="en-US" dirty="0" smtClean="0"/>
              <a:t>Pathophysiologic</a:t>
            </a:r>
            <a:r>
              <a:rPr lang="en-US" sz="44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smtClean="0"/>
              <a:t>Other biomarkers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87" y="2302390"/>
            <a:ext cx="8100361" cy="371889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Eicosanoids </a:t>
            </a:r>
            <a:r>
              <a:rPr lang="mr-IN" sz="2400" dirty="0" smtClean="0"/>
              <a:t>–</a:t>
            </a:r>
            <a:r>
              <a:rPr lang="en-GB" sz="2400" dirty="0" smtClean="0"/>
              <a:t> AA breakdown products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elevated in BAL of PSW </a:t>
            </a:r>
            <a:r>
              <a:rPr lang="en-GB" sz="1900" dirty="0"/>
              <a:t>(</a:t>
            </a:r>
            <a:r>
              <a:rPr lang="en-GB" sz="1900" dirty="0" err="1" smtClean="0"/>
              <a:t>Krawiec</a:t>
            </a:r>
            <a:r>
              <a:rPr lang="en-GB" sz="1900" dirty="0" smtClean="0"/>
              <a:t> et al.)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Measurable in urine, BAL, IS, EBC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LTE</a:t>
            </a:r>
            <a:r>
              <a:rPr lang="en-GB" sz="2400" baseline="-25000" dirty="0" smtClean="0"/>
              <a:t>4</a:t>
            </a:r>
            <a:r>
              <a:rPr lang="en-GB" sz="2400" dirty="0" smtClean="0"/>
              <a:t> 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err="1" smtClean="0"/>
              <a:t>incr</a:t>
            </a:r>
            <a:r>
              <a:rPr lang="en-GB" sz="1900" dirty="0" smtClean="0"/>
              <a:t> in acute PSW (</a:t>
            </a:r>
            <a:r>
              <a:rPr lang="en-GB" sz="1900" dirty="0" err="1" smtClean="0"/>
              <a:t>Oommen</a:t>
            </a:r>
            <a:r>
              <a:rPr lang="en-GB" sz="1900" dirty="0" smtClean="0"/>
              <a:t> et al, </a:t>
            </a:r>
            <a:r>
              <a:rPr lang="en-GB" sz="1900" dirty="0" err="1" smtClean="0"/>
              <a:t>Maimarinos</a:t>
            </a:r>
            <a:r>
              <a:rPr lang="en-GB" sz="1900" dirty="0" smtClean="0"/>
              <a:t> et al)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>
                <a:latin typeface="Arial"/>
                <a:cs typeface="Arial"/>
                <a:sym typeface="Wingdings"/>
              </a:rPr>
              <a:t>Inhalation causes bronchospasm in adults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>
                <a:latin typeface="Arial"/>
                <a:cs typeface="Arial"/>
                <a:sym typeface="Wingdings"/>
              </a:rPr>
              <a:t>Elevated in exercise induced asthma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>
                <a:latin typeface="Arial"/>
                <a:cs typeface="Arial"/>
                <a:sym typeface="Wingdings"/>
              </a:rPr>
              <a:t>uLTE</a:t>
            </a:r>
            <a:r>
              <a:rPr lang="en-GB" sz="1900" baseline="-25000" dirty="0" smtClean="0">
                <a:latin typeface="Arial"/>
                <a:cs typeface="Arial"/>
                <a:sym typeface="Wingdings"/>
              </a:rPr>
              <a:t>4</a:t>
            </a:r>
            <a:r>
              <a:rPr lang="en-GB" sz="1900" dirty="0" smtClean="0">
                <a:latin typeface="Arial"/>
                <a:cs typeface="Arial"/>
                <a:sym typeface="Wingdings"/>
              </a:rPr>
              <a:t>:FeNO ratio  LTRA response in older (</a:t>
            </a:r>
            <a:r>
              <a:rPr lang="en-GB" sz="1900" dirty="0" err="1" smtClean="0">
                <a:latin typeface="Arial"/>
                <a:cs typeface="Arial"/>
                <a:sym typeface="Wingdings"/>
              </a:rPr>
              <a:t>Rabinovitch</a:t>
            </a:r>
            <a:r>
              <a:rPr lang="en-GB" sz="1900" dirty="0" smtClean="0">
                <a:latin typeface="Arial"/>
                <a:cs typeface="Arial"/>
                <a:sym typeface="Wingdings"/>
              </a:rPr>
              <a:t>)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>
                <a:latin typeface="Arial"/>
                <a:cs typeface="Arial"/>
                <a:sym typeface="Wingdings"/>
              </a:rPr>
              <a:t>LTRA variable evidence in PSW (Robertson, </a:t>
            </a:r>
            <a:r>
              <a:rPr lang="en-GB" sz="1900" dirty="0" err="1" smtClean="0">
                <a:latin typeface="Arial"/>
                <a:cs typeface="Arial"/>
                <a:sym typeface="Wingdings"/>
              </a:rPr>
              <a:t>Valovirta</a:t>
            </a:r>
            <a:r>
              <a:rPr lang="en-GB" sz="1900" dirty="0" smtClean="0">
                <a:latin typeface="Arial"/>
                <a:cs typeface="Arial"/>
                <a:sym typeface="Wingdings"/>
              </a:rPr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t="31789" r="58025" b="25391"/>
          <a:stretch>
            <a:fillRect/>
          </a:stretch>
        </p:blipFill>
        <p:spPr bwMode="auto">
          <a:xfrm>
            <a:off x="1417420" y="2065181"/>
            <a:ext cx="63627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15868" r="58496" b="29993"/>
          <a:stretch>
            <a:fillRect/>
          </a:stretch>
        </p:blipFill>
        <p:spPr bwMode="auto">
          <a:xfrm>
            <a:off x="1979712" y="2060848"/>
            <a:ext cx="52768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63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1715"/>
            <a:ext cx="8259438" cy="867126"/>
          </a:xfrm>
        </p:spPr>
        <p:txBody>
          <a:bodyPr/>
          <a:lstStyle/>
          <a:p>
            <a:r>
              <a:rPr lang="en-US" dirty="0" smtClean="0"/>
              <a:t>Clinical</a:t>
            </a:r>
            <a:r>
              <a:rPr lang="en-GB" sz="4400" dirty="0"/>
              <a:t> </a:t>
            </a:r>
            <a:r>
              <a:rPr lang="mr-IN" sz="4400" dirty="0" smtClean="0"/>
              <a:t>–</a:t>
            </a:r>
            <a:r>
              <a:rPr lang="en-GB" sz="4400" dirty="0" smtClean="0"/>
              <a:t> Symptom Pattern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87" y="2302390"/>
            <a:ext cx="8100361" cy="371889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2008 ERS Task force (Brand et al.)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EVW </a:t>
            </a:r>
            <a:r>
              <a:rPr lang="mr-IN" sz="1900" dirty="0" smtClean="0"/>
              <a:t>–</a:t>
            </a:r>
            <a:r>
              <a:rPr lang="en-GB" sz="1900" dirty="0" smtClean="0"/>
              <a:t> discrete viral episodes </a:t>
            </a:r>
            <a:r>
              <a:rPr lang="mr-IN" sz="1900" dirty="0" smtClean="0"/>
              <a:t>–</a:t>
            </a:r>
            <a:r>
              <a:rPr lang="en-GB" sz="1900" dirty="0" smtClean="0"/>
              <a:t> suggest MTL as 1</a:t>
            </a:r>
            <a:r>
              <a:rPr lang="en-GB" sz="1900" baseline="30000" dirty="0" smtClean="0"/>
              <a:t>st</a:t>
            </a:r>
            <a:r>
              <a:rPr lang="en-GB" sz="1900" dirty="0" smtClean="0"/>
              <a:t> line preventer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MTW </a:t>
            </a:r>
            <a:r>
              <a:rPr lang="mr-IN" sz="1900" dirty="0" smtClean="0"/>
              <a:t>–</a:t>
            </a:r>
            <a:r>
              <a:rPr lang="en-GB" sz="1900" dirty="0" smtClean="0"/>
              <a:t> wheeze between URTIs </a:t>
            </a:r>
            <a:r>
              <a:rPr lang="mr-IN" sz="1900" dirty="0" smtClean="0"/>
              <a:t>–</a:t>
            </a:r>
            <a:r>
              <a:rPr lang="en-GB" sz="1900" dirty="0" smtClean="0"/>
              <a:t> suggest ICS as 1</a:t>
            </a:r>
            <a:r>
              <a:rPr lang="en-GB" sz="1900" baseline="30000" dirty="0" smtClean="0"/>
              <a:t>st</a:t>
            </a:r>
            <a:r>
              <a:rPr lang="en-GB" sz="1900" dirty="0" smtClean="0"/>
              <a:t> line preventer (PEAK study </a:t>
            </a:r>
            <a:r>
              <a:rPr lang="mr-IN" sz="1900" dirty="0" smtClean="0"/>
              <a:t>–</a:t>
            </a:r>
            <a:r>
              <a:rPr lang="en-GB" sz="1900" dirty="0" smtClean="0"/>
              <a:t> ICS </a:t>
            </a:r>
            <a:r>
              <a:rPr lang="en-GB" sz="1900" dirty="0" smtClean="0">
                <a:sym typeface="Wingdings"/>
              </a:rPr>
              <a:t> </a:t>
            </a:r>
            <a:r>
              <a:rPr lang="en-GB" sz="1900" dirty="0" err="1" smtClean="0">
                <a:sym typeface="Wingdings"/>
              </a:rPr>
              <a:t>decr</a:t>
            </a:r>
            <a:r>
              <a:rPr lang="en-GB" sz="1900" dirty="0" smtClean="0">
                <a:sym typeface="Wingdings"/>
              </a:rPr>
              <a:t> </a:t>
            </a:r>
            <a:r>
              <a:rPr lang="en-GB" sz="1900" dirty="0" err="1" smtClean="0">
                <a:sym typeface="Wingdings"/>
              </a:rPr>
              <a:t>exac</a:t>
            </a:r>
            <a:r>
              <a:rPr lang="en-GB" sz="1900" dirty="0" smtClean="0">
                <a:sym typeface="Wingdings"/>
              </a:rPr>
              <a:t> in PSW with high API </a:t>
            </a:r>
            <a:r>
              <a:rPr lang="en-GB" sz="1900" dirty="0" err="1" smtClean="0">
                <a:sym typeface="Wingdings"/>
              </a:rPr>
              <a:t>cf</a:t>
            </a:r>
            <a:r>
              <a:rPr lang="en-GB" sz="1900" dirty="0" smtClean="0">
                <a:sym typeface="Wingdings"/>
              </a:rPr>
              <a:t> placebo)</a:t>
            </a:r>
            <a:endParaRPr lang="en-GB" sz="19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API incorporates presence of MTW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Symptom pattern problems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Not stable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>
                <a:latin typeface="Arial"/>
                <a:cs typeface="Arial"/>
                <a:sym typeface="Wingdings"/>
              </a:rPr>
              <a:t>Subjective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>
                <a:latin typeface="Arial"/>
                <a:cs typeface="Arial"/>
                <a:sym typeface="Wingdings"/>
              </a:rPr>
              <a:t>Retrospective</a:t>
            </a:r>
          </a:p>
        </p:txBody>
      </p:sp>
    </p:spTree>
    <p:extLst>
      <p:ext uri="{BB962C8B-B14F-4D97-AF65-F5344CB8AC3E}">
        <p14:creationId xmlns:p14="http://schemas.microsoft.com/office/powerpoint/2010/main" val="248907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1715"/>
            <a:ext cx="8259438" cy="867126"/>
          </a:xfrm>
        </p:spPr>
        <p:txBody>
          <a:bodyPr/>
          <a:lstStyle/>
          <a:p>
            <a:r>
              <a:rPr lang="en-US" dirty="0" smtClean="0"/>
              <a:t>Clinical</a:t>
            </a:r>
            <a:r>
              <a:rPr lang="en-GB" sz="4400" dirty="0"/>
              <a:t> </a:t>
            </a:r>
            <a:r>
              <a:rPr lang="mr-IN" sz="4400" dirty="0" smtClean="0"/>
              <a:t>–</a:t>
            </a:r>
            <a:r>
              <a:rPr lang="en-GB" sz="4400" dirty="0" smtClean="0"/>
              <a:t> Treatment Response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87" y="2302390"/>
            <a:ext cx="8100361" cy="371889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Many reasons for </a:t>
            </a:r>
            <a:r>
              <a:rPr lang="en-GB" sz="2400" dirty="0" err="1" smtClean="0"/>
              <a:t>rx</a:t>
            </a:r>
            <a:r>
              <a:rPr lang="en-GB" sz="2400" dirty="0" smtClean="0"/>
              <a:t> failure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Compliance, technique, misdiagnosis, comorbidity</a:t>
            </a:r>
            <a:endParaRPr lang="en-GB" sz="19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No standout acute, preventative, disease-modifying </a:t>
            </a:r>
            <a:r>
              <a:rPr lang="en-GB" sz="2400" dirty="0" err="1" smtClean="0"/>
              <a:t>rx</a:t>
            </a:r>
            <a:endParaRPr lang="en-GB" sz="24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Consensus/extrapolation &gt; strong evidence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latin typeface="Arial"/>
                <a:cs typeface="Arial"/>
                <a:sym typeface="Wingdings"/>
              </a:rPr>
              <a:t>Key agents: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>
                <a:latin typeface="Arial"/>
                <a:cs typeface="Arial"/>
                <a:sym typeface="Wingdings"/>
              </a:rPr>
              <a:t>Steroids, LTRA, Anticholinergic, Beta</a:t>
            </a:r>
            <a:r>
              <a:rPr lang="en-GB" sz="1900" baseline="-25000" dirty="0" smtClean="0">
                <a:latin typeface="Arial"/>
                <a:cs typeface="Arial"/>
                <a:sym typeface="Wingdings"/>
              </a:rPr>
              <a:t>2</a:t>
            </a:r>
            <a:r>
              <a:rPr lang="en-GB" sz="1900" dirty="0" smtClean="0">
                <a:latin typeface="Arial"/>
                <a:cs typeface="Arial"/>
                <a:sym typeface="Wingdings"/>
              </a:rPr>
              <a:t> agonists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>
                <a:latin typeface="Arial"/>
                <a:cs typeface="Arial"/>
                <a:sym typeface="Wingdings"/>
              </a:rPr>
              <a:t>(Macrolides???)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latin typeface="Arial"/>
                <a:cs typeface="Arial"/>
                <a:sym typeface="Wingdings"/>
              </a:rPr>
              <a:t>Poor evidence due to group/response heterogeneity?</a:t>
            </a:r>
          </a:p>
        </p:txBody>
      </p:sp>
    </p:spTree>
    <p:extLst>
      <p:ext uri="{BB962C8B-B14F-4D97-AF65-F5344CB8AC3E}">
        <p14:creationId xmlns:p14="http://schemas.microsoft.com/office/powerpoint/2010/main" val="188287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1715"/>
            <a:ext cx="8259438" cy="867126"/>
          </a:xfrm>
        </p:spPr>
        <p:txBody>
          <a:bodyPr/>
          <a:lstStyle/>
          <a:p>
            <a:r>
              <a:rPr lang="en-US" dirty="0" smtClean="0"/>
              <a:t>Therapy</a:t>
            </a:r>
            <a:r>
              <a:rPr lang="en-GB" sz="4400" dirty="0" smtClean="0"/>
              <a:t> </a:t>
            </a:r>
            <a:r>
              <a:rPr lang="mr-IN" sz="4400" dirty="0" smtClean="0"/>
              <a:t>–</a:t>
            </a:r>
            <a:r>
              <a:rPr lang="en-GB" sz="4400" dirty="0" smtClean="0"/>
              <a:t> Beta</a:t>
            </a:r>
            <a:r>
              <a:rPr lang="en-GB" sz="4400" baseline="-25000" dirty="0" smtClean="0"/>
              <a:t>2</a:t>
            </a:r>
            <a:r>
              <a:rPr lang="en-GB" sz="4400" dirty="0" smtClean="0"/>
              <a:t> agonist - SABA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87" y="2302390"/>
            <a:ext cx="8100361" cy="371889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Rapid onset, duration </a:t>
            </a:r>
            <a:r>
              <a:rPr lang="en-GB" sz="2400" dirty="0" smtClean="0"/>
              <a:t>up to 6hrs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SM relaxation via ADRB2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2008 Cochrane review </a:t>
            </a:r>
            <a:r>
              <a:rPr lang="en-GB" sz="2400" dirty="0" smtClean="0">
                <a:sym typeface="Wingdings"/>
              </a:rPr>
              <a:t> no evidence in under 2s</a:t>
            </a: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17032"/>
            <a:ext cx="8611518" cy="2573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861048"/>
            <a:ext cx="8494889" cy="1778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52077"/>
          <a:stretch/>
        </p:blipFill>
        <p:spPr>
          <a:xfrm>
            <a:off x="323528" y="4293096"/>
            <a:ext cx="8316416" cy="17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5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1715"/>
            <a:ext cx="8259438" cy="867126"/>
          </a:xfrm>
        </p:spPr>
        <p:txBody>
          <a:bodyPr/>
          <a:lstStyle/>
          <a:p>
            <a:r>
              <a:rPr lang="en-US" dirty="0" smtClean="0"/>
              <a:t>Therapy</a:t>
            </a:r>
            <a:r>
              <a:rPr lang="en-GB" sz="4400" dirty="0" smtClean="0"/>
              <a:t> </a:t>
            </a:r>
            <a:r>
              <a:rPr lang="mr-IN" sz="4400" dirty="0" smtClean="0"/>
              <a:t>–</a:t>
            </a:r>
            <a:r>
              <a:rPr lang="en-GB" sz="4400" dirty="0" smtClean="0"/>
              <a:t> Beta</a:t>
            </a:r>
            <a:r>
              <a:rPr lang="en-GB" sz="4400" baseline="-25000" dirty="0" smtClean="0"/>
              <a:t>2</a:t>
            </a:r>
            <a:r>
              <a:rPr lang="en-GB" sz="4400" dirty="0" smtClean="0"/>
              <a:t> agonist - SABA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87" y="2302390"/>
            <a:ext cx="8460401" cy="371889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H</a:t>
            </a:r>
            <a:r>
              <a:rPr lang="en-GB" sz="2400" dirty="0" smtClean="0"/>
              <a:t>eterogeneity of response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Arg16Gly (Tucson) SNP in ADRB2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Stat SABA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Arg16 </a:t>
            </a:r>
            <a:r>
              <a:rPr lang="en-GB" sz="1900" dirty="0" smtClean="0">
                <a:sym typeface="Wingdings"/>
              </a:rPr>
              <a:t> </a:t>
            </a:r>
            <a:r>
              <a:rPr lang="en-GB" sz="1900" dirty="0" err="1" smtClean="0">
                <a:sym typeface="Wingdings"/>
              </a:rPr>
              <a:t>incr</a:t>
            </a:r>
            <a:r>
              <a:rPr lang="en-GB" sz="1900" dirty="0" smtClean="0">
                <a:sym typeface="Wingdings"/>
              </a:rPr>
              <a:t> response (5.3x for </a:t>
            </a:r>
            <a:r>
              <a:rPr lang="en-GB" sz="1900" dirty="0" err="1" smtClean="0">
                <a:sym typeface="Wingdings"/>
              </a:rPr>
              <a:t>Arg:Arg</a:t>
            </a:r>
            <a:r>
              <a:rPr lang="en-GB" sz="1900" dirty="0" smtClean="0">
                <a:sym typeface="Wingdings"/>
              </a:rPr>
              <a:t>) </a:t>
            </a:r>
            <a:r>
              <a:rPr lang="en-GB" sz="1900" dirty="0" err="1" smtClean="0">
                <a:sym typeface="Wingdings"/>
              </a:rPr>
              <a:t>cf</a:t>
            </a:r>
            <a:r>
              <a:rPr lang="en-GB" sz="1900" dirty="0" smtClean="0">
                <a:sym typeface="Wingdings"/>
              </a:rPr>
              <a:t> </a:t>
            </a:r>
            <a:r>
              <a:rPr lang="en-GB" sz="1900" dirty="0" err="1" smtClean="0">
                <a:sym typeface="Wingdings"/>
              </a:rPr>
              <a:t>Gly:Gly</a:t>
            </a:r>
            <a:endParaRPr lang="en-GB" sz="1900" dirty="0" smtClean="0">
              <a:sym typeface="Wingdings"/>
            </a:endParaRP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>
                <a:sym typeface="Wingdings"/>
              </a:rPr>
              <a:t>Varying polarity of response depending on ethnic group/study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ym typeface="Wingdings"/>
              </a:rPr>
              <a:t>Chronic SABA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err="1" smtClean="0">
                <a:sym typeface="Wingdings"/>
              </a:rPr>
              <a:t>Arg</a:t>
            </a:r>
            <a:r>
              <a:rPr lang="en-GB" sz="1900" dirty="0" smtClean="0">
                <a:sym typeface="Wingdings"/>
              </a:rPr>
              <a:t> 16  </a:t>
            </a:r>
            <a:r>
              <a:rPr lang="en-GB" sz="1900" dirty="0" err="1" smtClean="0">
                <a:sym typeface="Wingdings"/>
              </a:rPr>
              <a:t>decr</a:t>
            </a:r>
            <a:r>
              <a:rPr lang="en-GB" sz="1900" dirty="0" smtClean="0">
                <a:sym typeface="Wingdings"/>
              </a:rPr>
              <a:t> FEV1, </a:t>
            </a:r>
            <a:r>
              <a:rPr lang="en-GB" sz="1900" dirty="0" err="1" smtClean="0">
                <a:sym typeface="Wingdings"/>
              </a:rPr>
              <a:t>incr</a:t>
            </a:r>
            <a:r>
              <a:rPr lang="en-GB" sz="1900" dirty="0" smtClean="0">
                <a:sym typeface="Wingdings"/>
              </a:rPr>
              <a:t> exacerbation rate </a:t>
            </a:r>
            <a:r>
              <a:rPr lang="en-GB" sz="1900" dirty="0" err="1" smtClean="0">
                <a:sym typeface="Wingdings"/>
              </a:rPr>
              <a:t>cf</a:t>
            </a:r>
            <a:r>
              <a:rPr lang="en-GB" sz="1900" dirty="0" smtClean="0">
                <a:sym typeface="Wingdings"/>
              </a:rPr>
              <a:t> </a:t>
            </a:r>
            <a:r>
              <a:rPr lang="en-GB" sz="1900" dirty="0" err="1" smtClean="0">
                <a:sym typeface="Wingdings"/>
              </a:rPr>
              <a:t>Gly:Gly</a:t>
            </a:r>
            <a:endParaRPr lang="en-GB" sz="1900" dirty="0" smtClean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ym typeface="Wingdings"/>
              </a:rPr>
              <a:t>?Arg16  </a:t>
            </a:r>
            <a:r>
              <a:rPr lang="en-GB" sz="2400" dirty="0" err="1" smtClean="0">
                <a:sym typeface="Wingdings"/>
              </a:rPr>
              <a:t>incr</a:t>
            </a:r>
            <a:r>
              <a:rPr lang="en-GB" sz="2400" dirty="0" smtClean="0">
                <a:sym typeface="Wingdings"/>
              </a:rPr>
              <a:t> baseline [ADRB2] but </a:t>
            </a:r>
            <a:r>
              <a:rPr lang="en-GB" sz="2400" dirty="0" err="1" smtClean="0">
                <a:sym typeface="Wingdings"/>
              </a:rPr>
              <a:t>incr</a:t>
            </a:r>
            <a:r>
              <a:rPr lang="en-GB" sz="2400" dirty="0" smtClean="0">
                <a:sym typeface="Wingdings"/>
              </a:rPr>
              <a:t> downregulation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olidFill>
                  <a:srgbClr val="FF0000"/>
                </a:solidFill>
                <a:sym typeface="Wingdings"/>
              </a:rPr>
              <a:t>??SABA overuse drives rather than reflects poor control??</a:t>
            </a:r>
          </a:p>
          <a:p>
            <a:pPr marL="1052019" lvl="1" indent="-342900">
              <a:buFont typeface="Arial"/>
              <a:buChar char="•"/>
            </a:pPr>
            <a:endParaRPr lang="en-GB" sz="1900" dirty="0" smtClean="0"/>
          </a:p>
        </p:txBody>
      </p:sp>
    </p:spTree>
    <p:extLst>
      <p:ext uri="{BB962C8B-B14F-4D97-AF65-F5344CB8AC3E}">
        <p14:creationId xmlns:p14="http://schemas.microsoft.com/office/powerpoint/2010/main" val="346794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1715"/>
            <a:ext cx="8259438" cy="867126"/>
          </a:xfrm>
        </p:spPr>
        <p:txBody>
          <a:bodyPr/>
          <a:lstStyle/>
          <a:p>
            <a:r>
              <a:rPr lang="en-US" dirty="0" smtClean="0"/>
              <a:t>Therapy</a:t>
            </a:r>
            <a:r>
              <a:rPr lang="en-GB" sz="4400" dirty="0" smtClean="0"/>
              <a:t> </a:t>
            </a:r>
            <a:r>
              <a:rPr lang="mr-IN" sz="4400" dirty="0" smtClean="0"/>
              <a:t>–</a:t>
            </a:r>
            <a:r>
              <a:rPr lang="en-GB" sz="4400" dirty="0" smtClean="0"/>
              <a:t> Beta</a:t>
            </a:r>
            <a:r>
              <a:rPr lang="en-GB" sz="4400" baseline="-25000" dirty="0" smtClean="0"/>
              <a:t>2</a:t>
            </a:r>
            <a:r>
              <a:rPr lang="en-GB" sz="4400" dirty="0" smtClean="0"/>
              <a:t> agonist - LABA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87" y="2302390"/>
            <a:ext cx="8460401" cy="371889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Not licensed in this age, no evidence base</a:t>
            </a:r>
            <a:endParaRPr lang="en-GB" sz="24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Arg16 associates with enhanced downregulation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ym typeface="Wingdings"/>
              </a:rPr>
              <a:t>LABA associated with death when used in isolation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>
                <a:sym typeface="Wingdings"/>
              </a:rPr>
              <a:t>?Need </a:t>
            </a:r>
            <a:r>
              <a:rPr lang="en-GB" sz="1900" dirty="0" err="1" smtClean="0">
                <a:sym typeface="Wingdings"/>
              </a:rPr>
              <a:t>antinflammatory</a:t>
            </a:r>
            <a:r>
              <a:rPr lang="en-GB" sz="1900" dirty="0" smtClean="0">
                <a:sym typeface="Wingdings"/>
              </a:rPr>
              <a:t> steroid effect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>
                <a:sym typeface="Wingdings"/>
              </a:rPr>
              <a:t>upregulation of ADRB2 by ICS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ym typeface="Wingdings"/>
              </a:rPr>
              <a:t>Allele frequencies (De </a:t>
            </a:r>
            <a:r>
              <a:rPr lang="en-GB" sz="2400" dirty="0" err="1" smtClean="0">
                <a:sym typeface="Wingdings"/>
              </a:rPr>
              <a:t>Paiva</a:t>
            </a:r>
            <a:r>
              <a:rPr lang="en-GB" sz="2400" dirty="0" smtClean="0">
                <a:sym typeface="Wingdings"/>
              </a:rPr>
              <a:t> et al.)</a:t>
            </a:r>
          </a:p>
          <a:p>
            <a:pPr marL="1052019" lvl="1" indent="-342900">
              <a:buFont typeface="Arial"/>
              <a:buChar char="•"/>
            </a:pPr>
            <a:r>
              <a:rPr lang="en-US" sz="1900" dirty="0" smtClean="0"/>
              <a:t>Asthmatic - Arg16 </a:t>
            </a:r>
            <a:r>
              <a:rPr lang="en-US" sz="1900" dirty="0"/>
              <a:t>= 0.53, Gln27 </a:t>
            </a:r>
            <a:r>
              <a:rPr lang="en-US" sz="1900" dirty="0" smtClean="0"/>
              <a:t>=0.67</a:t>
            </a:r>
          </a:p>
          <a:p>
            <a:pPr marL="1052019" lvl="1" indent="-342900">
              <a:buFont typeface="Arial"/>
              <a:buChar char="•"/>
            </a:pPr>
            <a:r>
              <a:rPr lang="en-US" sz="1900" dirty="0" smtClean="0"/>
              <a:t>non</a:t>
            </a:r>
            <a:r>
              <a:rPr lang="en-US" sz="1900" dirty="0"/>
              <a:t>-asthmatic </a:t>
            </a:r>
            <a:r>
              <a:rPr lang="en-US" sz="1900" dirty="0" smtClean="0"/>
              <a:t>- Arg16 </a:t>
            </a:r>
            <a:r>
              <a:rPr lang="en-US" sz="1900" dirty="0"/>
              <a:t>= 0.27, Gln27 = </a:t>
            </a:r>
            <a:r>
              <a:rPr lang="en-US" sz="1900" dirty="0" smtClean="0"/>
              <a:t>0.33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8309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1715"/>
            <a:ext cx="8259438" cy="867126"/>
          </a:xfrm>
        </p:spPr>
        <p:txBody>
          <a:bodyPr/>
          <a:lstStyle/>
          <a:p>
            <a:r>
              <a:rPr lang="en-US" dirty="0" smtClean="0"/>
              <a:t>Therapy</a:t>
            </a:r>
            <a:r>
              <a:rPr lang="en-GB" sz="4400" dirty="0" smtClean="0"/>
              <a:t> </a:t>
            </a:r>
            <a:r>
              <a:rPr lang="mr-IN" sz="4400" dirty="0" smtClean="0"/>
              <a:t>–</a:t>
            </a:r>
            <a:r>
              <a:rPr lang="en-GB" sz="4400" dirty="0" smtClean="0"/>
              <a:t> Anticholinergic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87" y="2302390"/>
            <a:ext cx="8460401" cy="371889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Block muscarinic </a:t>
            </a:r>
            <a:r>
              <a:rPr lang="en-GB" sz="2400" dirty="0" err="1" smtClean="0"/>
              <a:t>AChR</a:t>
            </a:r>
            <a:r>
              <a:rPr lang="en-GB" sz="2400" dirty="0" smtClean="0"/>
              <a:t> </a:t>
            </a:r>
            <a:r>
              <a:rPr lang="en-GB" sz="2400" dirty="0" smtClean="0">
                <a:sym typeface="Wingdings"/>
              </a:rPr>
              <a:t> </a:t>
            </a:r>
            <a:r>
              <a:rPr lang="en-GB" sz="2400" dirty="0" err="1" smtClean="0">
                <a:sym typeface="Wingdings"/>
              </a:rPr>
              <a:t>decr</a:t>
            </a:r>
            <a:r>
              <a:rPr lang="en-GB" sz="2400" dirty="0" smtClean="0">
                <a:sym typeface="Wingdings"/>
              </a:rPr>
              <a:t> mucus/SM contraction</a:t>
            </a:r>
            <a:endParaRPr lang="en-GB" sz="24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Evidence of efficacy but less effective than SABA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Evidence </a:t>
            </a:r>
            <a:r>
              <a:rPr lang="en-GB" sz="2400" dirty="0"/>
              <a:t>of </a:t>
            </a:r>
            <a:r>
              <a:rPr lang="en-GB" sz="2400" dirty="0" smtClean="0"/>
              <a:t>synergy </a:t>
            </a:r>
            <a:r>
              <a:rPr lang="en-GB" sz="2400" dirty="0"/>
              <a:t>with </a:t>
            </a:r>
            <a:r>
              <a:rPr lang="en-GB" sz="2400" dirty="0" smtClean="0"/>
              <a:t>SABA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Combined preparations </a:t>
            </a:r>
            <a:r>
              <a:rPr lang="en-GB" sz="2400" dirty="0" err="1" smtClean="0"/>
              <a:t>vs</a:t>
            </a:r>
            <a:r>
              <a:rPr lang="en-GB" sz="2400" dirty="0" smtClean="0"/>
              <a:t> “burst”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281905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What is preschool wheeze?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can it be classified?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Therapeutic options?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Research Questions?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61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1715"/>
            <a:ext cx="8259438" cy="867126"/>
          </a:xfrm>
        </p:spPr>
        <p:txBody>
          <a:bodyPr/>
          <a:lstStyle/>
          <a:p>
            <a:r>
              <a:rPr lang="en-US" dirty="0" smtClean="0"/>
              <a:t>Therapy</a:t>
            </a:r>
            <a:r>
              <a:rPr lang="en-GB" sz="4400" dirty="0" smtClean="0"/>
              <a:t> </a:t>
            </a:r>
            <a:r>
              <a:rPr lang="mr-IN" sz="4400" dirty="0" smtClean="0"/>
              <a:t>–</a:t>
            </a:r>
            <a:r>
              <a:rPr lang="en-GB" sz="4400" dirty="0" smtClean="0"/>
              <a:t> PO corticosteroids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87" y="2302390"/>
            <a:ext cx="8639913" cy="371889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Binds cytoplasmic GC receptors, </a:t>
            </a:r>
            <a:r>
              <a:rPr lang="en-GB" sz="2400" dirty="0" err="1" smtClean="0"/>
              <a:t>dimerizes</a:t>
            </a:r>
            <a:r>
              <a:rPr lang="en-GB" sz="2400" dirty="0" smtClean="0"/>
              <a:t> </a:t>
            </a:r>
            <a:r>
              <a:rPr lang="en-GB" sz="2400" dirty="0" smtClean="0">
                <a:sym typeface="Wingdings"/>
              </a:rPr>
              <a:t> nucleus</a:t>
            </a:r>
            <a:endParaRPr lang="en-GB" sz="2400" dirty="0" smtClean="0"/>
          </a:p>
          <a:p>
            <a:pPr marL="1052019" lvl="1" indent="-342900">
              <a:buFont typeface="Arial"/>
              <a:buChar char="•"/>
            </a:pPr>
            <a:r>
              <a:rPr lang="en-GB" sz="1900" dirty="0"/>
              <a:t>Inhibits inflammatory gene expression/cell activity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err="1" smtClean="0"/>
              <a:t>Upregulates</a:t>
            </a:r>
            <a:r>
              <a:rPr lang="en-GB" sz="1900" dirty="0" smtClean="0"/>
              <a:t> ADRB2 expression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Augments </a:t>
            </a:r>
            <a:r>
              <a:rPr lang="en-GB" sz="1900" dirty="0" err="1" smtClean="0"/>
              <a:t>cAMP</a:t>
            </a:r>
            <a:r>
              <a:rPr lang="en-GB" sz="1900" dirty="0" smtClean="0"/>
              <a:t> response to Beta agonist (potentiates SABA)</a:t>
            </a:r>
            <a:endParaRPr lang="en-GB" sz="19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PO prednisolone ineffective in preschool viral wheeze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No impact on LOS, </a:t>
            </a:r>
            <a:r>
              <a:rPr lang="en-GB" sz="1900" dirty="0" err="1" smtClean="0"/>
              <a:t>sympts</a:t>
            </a:r>
            <a:r>
              <a:rPr lang="en-GB" sz="1900" dirty="0" smtClean="0"/>
              <a:t>, or risk of admission (</a:t>
            </a:r>
            <a:r>
              <a:rPr lang="en-GB" sz="1900" dirty="0" err="1" smtClean="0"/>
              <a:t>Oommen</a:t>
            </a:r>
            <a:r>
              <a:rPr lang="en-GB" sz="1900" dirty="0" smtClean="0"/>
              <a:t>, </a:t>
            </a:r>
            <a:r>
              <a:rPr lang="en-GB" sz="1900" dirty="0" err="1" smtClean="0"/>
              <a:t>Panickar</a:t>
            </a:r>
            <a:r>
              <a:rPr lang="en-GB" sz="19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ICS indicated in troublesome PSW (Kaiser et al. 2016) 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FCER2 SNP </a:t>
            </a:r>
            <a:r>
              <a:rPr lang="en-US" sz="2400" dirty="0" err="1" smtClean="0">
                <a:sym typeface="Wingdings"/>
              </a:rPr>
              <a:t>assoc</a:t>
            </a:r>
            <a:r>
              <a:rPr lang="en-US" sz="2400" dirty="0" smtClean="0">
                <a:sym typeface="Wingdings"/>
              </a:rPr>
              <a:t> w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err="1" smtClean="0">
                <a:sym typeface="Wingdings"/>
              </a:rPr>
              <a:t>exac</a:t>
            </a:r>
            <a:r>
              <a:rPr lang="en-US" sz="2400" dirty="0" smtClean="0">
                <a:sym typeface="Wingdings"/>
              </a:rPr>
              <a:t>, USMA,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smtClean="0">
                <a:sym typeface="Wingdings"/>
              </a:rPr>
              <a:t>FEV1 with ICS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4380" r="35272" b="18001"/>
          <a:stretch>
            <a:fillRect/>
          </a:stretch>
        </p:blipFill>
        <p:spPr bwMode="auto">
          <a:xfrm>
            <a:off x="1547664" y="1988840"/>
            <a:ext cx="6158797" cy="4425846"/>
          </a:xfrm>
          <a:prstGeom prst="rect">
            <a:avLst/>
          </a:prstGeom>
          <a:ln w="50800">
            <a:noFill/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23785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1715"/>
            <a:ext cx="8259438" cy="867126"/>
          </a:xfrm>
        </p:spPr>
        <p:txBody>
          <a:bodyPr/>
          <a:lstStyle/>
          <a:p>
            <a:r>
              <a:rPr lang="en-US" dirty="0" smtClean="0"/>
              <a:t>Therapy</a:t>
            </a:r>
            <a:r>
              <a:rPr lang="en-GB" sz="4400" dirty="0" smtClean="0"/>
              <a:t> </a:t>
            </a:r>
            <a:r>
              <a:rPr lang="mr-IN" sz="4400" dirty="0" smtClean="0"/>
              <a:t>–</a:t>
            </a:r>
            <a:r>
              <a:rPr lang="en-GB" sz="4400" dirty="0" smtClean="0"/>
              <a:t> </a:t>
            </a:r>
            <a:r>
              <a:rPr lang="en-GB" sz="4400" dirty="0" err="1" smtClean="0"/>
              <a:t>Inh</a:t>
            </a:r>
            <a:r>
              <a:rPr lang="en-GB" sz="4400" dirty="0" smtClean="0"/>
              <a:t> corticosteroids</a:t>
            </a:r>
            <a:endParaRPr lang="en-US" sz="3200" dirty="0"/>
          </a:p>
        </p:txBody>
      </p:sp>
      <p:pic>
        <p:nvPicPr>
          <p:cNvPr id="6" name="Picture 5" descr="Screen Shot 2018-03-20 at 01.3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740352" cy="3996035"/>
          </a:xfrm>
          <a:prstGeom prst="rect">
            <a:avLst/>
          </a:prstGeom>
        </p:spPr>
      </p:pic>
      <p:pic>
        <p:nvPicPr>
          <p:cNvPr id="7" name="Picture 6" descr="Screen Shot 2018-03-20 at 01.33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8100392" cy="1773651"/>
          </a:xfrm>
          <a:prstGeom prst="rect">
            <a:avLst/>
          </a:prstGeom>
        </p:spPr>
      </p:pic>
      <p:pic>
        <p:nvPicPr>
          <p:cNvPr id="8" name="Picture 7" descr="Screen Shot 2018-03-20 at 01.32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8100392" cy="39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2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59438" cy="867126"/>
          </a:xfrm>
        </p:spPr>
        <p:txBody>
          <a:bodyPr/>
          <a:lstStyle/>
          <a:p>
            <a:r>
              <a:rPr lang="en-US" dirty="0" smtClean="0"/>
              <a:t>Therapy</a:t>
            </a:r>
            <a:r>
              <a:rPr lang="en-GB" sz="4400" dirty="0" smtClean="0"/>
              <a:t> </a:t>
            </a:r>
            <a:r>
              <a:rPr lang="mr-IN" sz="4400" dirty="0" smtClean="0"/>
              <a:t>–</a:t>
            </a:r>
            <a:r>
              <a:rPr lang="en-GB" sz="4400" dirty="0" smtClean="0"/>
              <a:t> LTRA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316385" cy="410445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Montelukast only agent licensed in children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Inhibit </a:t>
            </a:r>
            <a:r>
              <a:rPr lang="en-GB" sz="2400" dirty="0" err="1" smtClean="0"/>
              <a:t>cys</a:t>
            </a:r>
            <a:r>
              <a:rPr lang="en-GB" sz="2400" dirty="0" smtClean="0"/>
              <a:t>-LT action at cys-LTR1/2 (and maybe GPR99)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Reduced SMA contraction and mucus secretion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err="1" smtClean="0"/>
              <a:t>Cys</a:t>
            </a:r>
            <a:r>
              <a:rPr lang="en-GB" sz="1900" dirty="0" smtClean="0"/>
              <a:t>-LTs excreted via urine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Inconsistent trial data</a:t>
            </a:r>
            <a:r>
              <a:rPr lang="mr-IN" sz="2400" dirty="0" smtClean="0"/>
              <a:t>…</a:t>
            </a:r>
            <a:endParaRPr lang="en-GB" sz="2400" dirty="0" smtClean="0"/>
          </a:p>
          <a:p>
            <a:endParaRPr lang="en-GB" sz="2400" dirty="0" smtClean="0"/>
          </a:p>
          <a:p>
            <a:pPr marL="342900" indent="-342900">
              <a:buFont typeface="Arial"/>
              <a:buChar char="•"/>
            </a:pPr>
            <a:endParaRPr lang="en-GB" sz="2400" dirty="0" smtClean="0"/>
          </a:p>
          <a:p>
            <a:pPr marL="342900" indent="-342900">
              <a:buFont typeface="Arial"/>
              <a:buChar char="•"/>
            </a:pPr>
            <a:endParaRPr lang="en-GB" sz="2400" dirty="0" smtClean="0"/>
          </a:p>
          <a:p>
            <a:pPr marL="342900" indent="-342900">
              <a:buFont typeface="Arial"/>
              <a:buChar char="•"/>
            </a:pPr>
            <a:r>
              <a:rPr lang="en-GB" sz="2400" dirty="0" err="1" smtClean="0"/>
              <a:t>Preempt</a:t>
            </a:r>
            <a:r>
              <a:rPr lang="en-GB" sz="2400" dirty="0" smtClean="0"/>
              <a:t> </a:t>
            </a:r>
            <a:r>
              <a:rPr lang="mr-IN" sz="2400" dirty="0" smtClean="0"/>
              <a:t>–</a:t>
            </a:r>
            <a:r>
              <a:rPr lang="en-GB" sz="2400" dirty="0" smtClean="0"/>
              <a:t> intermittent MTL 2-14y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Reduced USMA in 2-5y subgroup</a:t>
            </a:r>
            <a:endParaRPr lang="en-GB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6" t="37385" r="51025" b="31761"/>
          <a:stretch/>
        </p:blipFill>
        <p:spPr bwMode="auto">
          <a:xfrm>
            <a:off x="899592" y="1412776"/>
            <a:ext cx="6390595" cy="328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19673" y="1548588"/>
            <a:ext cx="720080" cy="1736396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2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6720" cy="1143480"/>
          </a:xfrm>
        </p:spPr>
        <p:txBody>
          <a:bodyPr/>
          <a:lstStyle/>
          <a:p>
            <a:r>
              <a:rPr lang="en-US" dirty="0" smtClean="0"/>
              <a:t>Therapy - LTRA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t="14883" r="4536" b="4921"/>
          <a:stretch>
            <a:fillRect/>
          </a:stretch>
        </p:blipFill>
        <p:spPr bwMode="auto">
          <a:xfrm>
            <a:off x="971550" y="1449388"/>
            <a:ext cx="73453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85928" r="5725" b="7179"/>
          <a:stretch>
            <a:fillRect/>
          </a:stretch>
        </p:blipFill>
        <p:spPr bwMode="auto">
          <a:xfrm>
            <a:off x="250825" y="2276475"/>
            <a:ext cx="8605838" cy="4603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0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3284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Therapy - LTRA</a:t>
            </a:r>
            <a:endParaRPr lang="en-US" dirty="0"/>
          </a:p>
        </p:txBody>
      </p:sp>
      <p:sp useBgFill="1">
        <p:nvSpPr>
          <p:cNvPr id="6" name="Rectangle 5"/>
          <p:cNvSpPr/>
          <p:nvPr/>
        </p:nvSpPr>
        <p:spPr>
          <a:xfrm>
            <a:off x="284164" y="3511176"/>
            <a:ext cx="8574089" cy="257945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4-08-20 at 00.25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26410"/>
            <a:ext cx="6075612" cy="4451438"/>
          </a:xfrm>
          <a:prstGeom prst="rect">
            <a:avLst/>
          </a:prstGeom>
        </p:spPr>
      </p:pic>
      <p:pic>
        <p:nvPicPr>
          <p:cNvPr id="10" name="Picture 34" descr="BartsLogo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46" y="26988"/>
            <a:ext cx="396451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8-03-20 at 01.08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9925"/>
            <a:ext cx="8460432" cy="2811163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422207"/>
              </p:ext>
            </p:extLst>
          </p:nvPr>
        </p:nvGraphicFramePr>
        <p:xfrm>
          <a:off x="323528" y="4455120"/>
          <a:ext cx="85740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491"/>
                <a:gridCol w="1058256"/>
                <a:gridCol w="1071485"/>
                <a:gridCol w="984388"/>
                <a:gridCol w="1111729"/>
                <a:gridCol w="1078654"/>
                <a:gridCol w="13710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Montelukast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Placebo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Significance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+</a:t>
                      </a:r>
                      <a:r>
                        <a:rPr lang="en-US" baseline="0" dirty="0" smtClean="0"/>
                        <a:t> 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+</a:t>
                      </a:r>
                      <a:r>
                        <a:rPr lang="en-US" dirty="0" smtClean="0"/>
                        <a:t> 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= 0.06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USMA (5/5)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+</a:t>
                      </a:r>
                      <a:r>
                        <a:rPr lang="en-US" baseline="0" dirty="0" smtClean="0"/>
                        <a:t> 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+</a:t>
                      </a:r>
                      <a:r>
                        <a:rPr lang="en-US" dirty="0" smtClean="0"/>
                        <a:t> 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= 0.01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USMA (5/X</a:t>
                      </a:r>
                      <a:r>
                        <a:rPr lang="en-US" baseline="0" dirty="0" smtClean="0"/>
                        <a:t> + X/X)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+</a:t>
                      </a:r>
                      <a:r>
                        <a:rPr lang="en-US" dirty="0" smtClean="0"/>
                        <a:t> 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+</a:t>
                      </a:r>
                      <a:r>
                        <a:rPr lang="en-US" dirty="0" smtClean="0"/>
                        <a:t> 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= 0.79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P(interaction)</a:t>
                      </a:r>
                      <a:r>
                        <a:rPr lang="en-US" baseline="0" dirty="0" smtClean="0"/>
                        <a:t> = 0.08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616" y="1556792"/>
            <a:ext cx="750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Mechanistic corroboration?</a:t>
            </a:r>
            <a:endParaRPr lang="en-US" sz="2400" dirty="0"/>
          </a:p>
        </p:txBody>
      </p:sp>
      <p:sp>
        <p:nvSpPr>
          <p:cNvPr id="5" name="Process 4"/>
          <p:cNvSpPr/>
          <p:nvPr/>
        </p:nvSpPr>
        <p:spPr>
          <a:xfrm>
            <a:off x="323528" y="5229200"/>
            <a:ext cx="8568952" cy="360040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1715"/>
            <a:ext cx="8259438" cy="867126"/>
          </a:xfrm>
        </p:spPr>
        <p:txBody>
          <a:bodyPr/>
          <a:lstStyle/>
          <a:p>
            <a:r>
              <a:rPr lang="en-US" dirty="0" smtClean="0"/>
              <a:t>Therapy</a:t>
            </a:r>
            <a:r>
              <a:rPr lang="en-GB" sz="4400" dirty="0" smtClean="0"/>
              <a:t> </a:t>
            </a:r>
            <a:r>
              <a:rPr lang="mr-IN" sz="4400" dirty="0" smtClean="0"/>
              <a:t>–</a:t>
            </a:r>
            <a:r>
              <a:rPr lang="en-GB" sz="4400" dirty="0" smtClean="0"/>
              <a:t> LTRA</a:t>
            </a:r>
            <a:endParaRPr lang="en-US" sz="3200" dirty="0"/>
          </a:p>
        </p:txBody>
      </p:sp>
      <p:pic>
        <p:nvPicPr>
          <p:cNvPr id="7" name="Picture 6" descr="Screen Shot 2018-03-19 at 21.37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952"/>
            <a:ext cx="9144000" cy="4829432"/>
          </a:xfrm>
          <a:prstGeom prst="rect">
            <a:avLst/>
          </a:prstGeom>
        </p:spPr>
      </p:pic>
      <p:pic>
        <p:nvPicPr>
          <p:cNvPr id="8" name="Picture 7" descr="Screen Shot 2018-03-19 at 21.36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6265"/>
            <a:ext cx="8280920" cy="4929119"/>
          </a:xfrm>
          <a:prstGeom prst="rect">
            <a:avLst/>
          </a:prstGeom>
        </p:spPr>
      </p:pic>
      <p:pic>
        <p:nvPicPr>
          <p:cNvPr id="6" name="Picture 5" descr="Screen Shot 2018-03-19 at 21.34.1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678"/>
          <a:stretch/>
        </p:blipFill>
        <p:spPr>
          <a:xfrm>
            <a:off x="0" y="2477864"/>
            <a:ext cx="9144000" cy="289535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Screen Shot 2018-03-19 at 21.56.44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77"/>
          <a:stretch/>
        </p:blipFill>
        <p:spPr>
          <a:xfrm>
            <a:off x="467544" y="2060848"/>
            <a:ext cx="8208912" cy="37820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3501008"/>
            <a:ext cx="7848872" cy="792088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5536" y="2204864"/>
            <a:ext cx="8316385" cy="3718898"/>
          </a:xfrm>
          <a:prstGeom prst="rect">
            <a:avLst/>
          </a:prstGeom>
        </p:spPr>
        <p:txBody>
          <a:bodyPr vert="horz" lIns="99556" tIns="49778" rIns="99556" bIns="49778" rtlCol="0">
            <a:noAutofit/>
          </a:bodyPr>
          <a:lstStyle>
            <a:lvl1pPr marL="0" indent="0" algn="l" defTabSz="872761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09119" indent="-272738" algn="l" defTabSz="8727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51" indent="-218190" algn="l" defTabSz="8727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32" indent="-218190" algn="l" defTabSz="8727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3712" indent="-218190" algn="l" defTabSz="8727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93" indent="-218190" algn="l" defTabSz="8727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8727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8727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8727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Summary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/>
              <a:t>Overall no evidence of efficacy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Suggestion of genetically divergent response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Lima et al. (ALOX5 5/x + x/y </a:t>
            </a:r>
            <a:r>
              <a:rPr lang="mr-IN" sz="1900" dirty="0" smtClean="0"/>
              <a:t>–</a:t>
            </a:r>
            <a:r>
              <a:rPr lang="en-GB" sz="1900" dirty="0" smtClean="0"/>
              <a:t> better response - adults)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Nwokoro et al. (ALOX5 5/5 </a:t>
            </a:r>
            <a:r>
              <a:rPr lang="mr-IN" sz="1900" dirty="0" smtClean="0"/>
              <a:t>–</a:t>
            </a:r>
            <a:r>
              <a:rPr lang="en-GB" sz="1900" dirty="0" smtClean="0"/>
              <a:t> ?better response </a:t>
            </a:r>
            <a:r>
              <a:rPr lang="mr-IN" sz="1900" dirty="0" smtClean="0"/>
              <a:t>–</a:t>
            </a:r>
            <a:r>
              <a:rPr lang="en-GB" sz="1900" dirty="0" smtClean="0"/>
              <a:t> PSW, not stat sig)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Suggestion of montelukast bias in over 2s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err="1" smtClean="0"/>
              <a:t>Preempt</a:t>
            </a:r>
            <a:r>
              <a:rPr lang="en-GB" sz="1900" dirty="0" smtClean="0"/>
              <a:t> - Robertson, </a:t>
            </a:r>
            <a:r>
              <a:rPr lang="en-GB" sz="1900" dirty="0" err="1" smtClean="0"/>
              <a:t>Previa</a:t>
            </a:r>
            <a:r>
              <a:rPr lang="en-GB" sz="1900" dirty="0" smtClean="0"/>
              <a:t> </a:t>
            </a:r>
            <a:r>
              <a:rPr lang="mr-IN" sz="1900" dirty="0" smtClean="0"/>
              <a:t>–</a:t>
            </a:r>
            <a:r>
              <a:rPr lang="en-GB" sz="1900" dirty="0" smtClean="0"/>
              <a:t> </a:t>
            </a:r>
            <a:r>
              <a:rPr lang="en-GB" sz="1900" dirty="0" err="1" smtClean="0"/>
              <a:t>Bisgaard</a:t>
            </a:r>
            <a:r>
              <a:rPr lang="en-GB" sz="1900" dirty="0" smtClean="0"/>
              <a:t> (2-5y) </a:t>
            </a:r>
          </a:p>
          <a:p>
            <a:pPr marL="1052019" lvl="1" indent="-342900">
              <a:buFont typeface="Arial"/>
              <a:buChar char="•"/>
            </a:pPr>
            <a:r>
              <a:rPr lang="en-GB" sz="1900" dirty="0" smtClean="0"/>
              <a:t>compare </a:t>
            </a:r>
            <a:r>
              <a:rPr lang="en-GB" sz="1900" dirty="0" err="1" smtClean="0"/>
              <a:t>Valovirta</a:t>
            </a:r>
            <a:r>
              <a:rPr lang="en-GB" sz="1900" dirty="0" smtClean="0"/>
              <a:t> (6m-5y), Nwokoro (10m-5y) </a:t>
            </a:r>
          </a:p>
        </p:txBody>
      </p:sp>
    </p:spTree>
    <p:extLst>
      <p:ext uri="{BB962C8B-B14F-4D97-AF65-F5344CB8AC3E}">
        <p14:creationId xmlns:p14="http://schemas.microsoft.com/office/powerpoint/2010/main" val="35839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701344"/>
            <a:ext cx="8226720" cy="1143480"/>
          </a:xfrm>
        </p:spPr>
        <p:txBody>
          <a:bodyPr/>
          <a:lstStyle/>
          <a:p>
            <a:r>
              <a:rPr lang="en-US" dirty="0" smtClean="0"/>
              <a:t>Summary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513614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PRN SABA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Maintenance low dose ICS (1</a:t>
            </a:r>
            <a:r>
              <a:rPr lang="en-US" baseline="30000" dirty="0" smtClean="0"/>
              <a:t>st</a:t>
            </a:r>
            <a:r>
              <a:rPr lang="en-US" dirty="0" smtClean="0"/>
              <a:t> line)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Structured trial LTRA (up to 3m, 2</a:t>
            </a:r>
            <a:r>
              <a:rPr lang="en-US" baseline="30000" dirty="0" smtClean="0"/>
              <a:t>nd</a:t>
            </a:r>
            <a:r>
              <a:rPr lang="en-US" dirty="0" smtClean="0"/>
              <a:t> line)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If successful, discontinue and observe, (consider intermittent LTRA if </a:t>
            </a:r>
            <a:r>
              <a:rPr lang="en-US" dirty="0" err="1" smtClean="0"/>
              <a:t>sx</a:t>
            </a:r>
            <a:r>
              <a:rPr lang="en-US" dirty="0" smtClean="0"/>
              <a:t> recur)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Intermittent ICS for intermittent </a:t>
            </a:r>
            <a:r>
              <a:rPr lang="en-US" dirty="0" err="1" smtClean="0"/>
              <a:t>sx</a:t>
            </a:r>
            <a:r>
              <a:rPr lang="en-US" dirty="0" smtClean="0"/>
              <a:t>?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369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701344"/>
            <a:ext cx="8226720" cy="1143480"/>
          </a:xfrm>
        </p:spPr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498556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predict:</a:t>
            </a:r>
          </a:p>
          <a:p>
            <a:pPr lvl="1"/>
            <a:r>
              <a:rPr lang="en-US" dirty="0" smtClean="0"/>
              <a:t>Treatment response?</a:t>
            </a:r>
          </a:p>
          <a:p>
            <a:pPr lvl="1"/>
            <a:r>
              <a:rPr lang="en-US" dirty="0" smtClean="0"/>
              <a:t>Symptom persistence?</a:t>
            </a:r>
          </a:p>
          <a:p>
            <a:r>
              <a:rPr lang="en-US" dirty="0" smtClean="0"/>
              <a:t>Are </a:t>
            </a:r>
            <a:r>
              <a:rPr lang="en-US" dirty="0" smtClean="0"/>
              <a:t>there </a:t>
            </a:r>
            <a:r>
              <a:rPr lang="en-US" dirty="0" smtClean="0"/>
              <a:t>genetically determined </a:t>
            </a:r>
            <a:r>
              <a:rPr lang="en-US" dirty="0"/>
              <a:t>t</a:t>
            </a:r>
            <a:r>
              <a:rPr lang="en-US" dirty="0" smtClean="0"/>
              <a:t>reatment responsive subgroups? (steroids, LTRAs)</a:t>
            </a:r>
          </a:p>
          <a:p>
            <a:r>
              <a:rPr lang="en-US" dirty="0" smtClean="0"/>
              <a:t>Role of PgD2 inhibition?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 smtClean="0"/>
              <a:t>we prevent progression to asthma?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2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Preschool Wheeze?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87" y="2302390"/>
            <a:ext cx="8004353" cy="357488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What is </a:t>
            </a:r>
            <a:r>
              <a:rPr lang="en-US" dirty="0" smtClean="0"/>
              <a:t>wheeze?</a:t>
            </a:r>
          </a:p>
          <a:p>
            <a:pPr lvl="2"/>
            <a:r>
              <a:rPr lang="en-US" dirty="0" smtClean="0"/>
              <a:t>High pitched whistling</a:t>
            </a:r>
          </a:p>
          <a:p>
            <a:pPr lvl="2"/>
            <a:r>
              <a:rPr lang="en-US" dirty="0" smtClean="0"/>
              <a:t>Expiration</a:t>
            </a:r>
          </a:p>
          <a:p>
            <a:pPr lvl="2"/>
            <a:r>
              <a:rPr lang="en-US" dirty="0" smtClean="0"/>
              <a:t>Associated </a:t>
            </a:r>
            <a:r>
              <a:rPr lang="en-US" dirty="0" err="1" smtClean="0"/>
              <a:t>dyspnoea</a:t>
            </a:r>
            <a:endParaRPr lang="en-US" dirty="0"/>
          </a:p>
          <a:p>
            <a:pPr lvl="2"/>
            <a:r>
              <a:rPr lang="en-US" dirty="0" smtClean="0"/>
              <a:t>Clinicians </a:t>
            </a:r>
            <a:r>
              <a:rPr lang="en-US" dirty="0" err="1" smtClean="0"/>
              <a:t>vs</a:t>
            </a:r>
            <a:r>
              <a:rPr lang="en-US" dirty="0" smtClean="0"/>
              <a:t> parents perceptions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Age group</a:t>
            </a:r>
          </a:p>
          <a:p>
            <a:pPr lvl="2"/>
            <a:r>
              <a:rPr lang="en-US" dirty="0" smtClean="0"/>
              <a:t>Bronchiolitis vs PSW vs asthma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Incidence</a:t>
            </a:r>
            <a:endParaRPr lang="en-US" dirty="0" smtClean="0"/>
          </a:p>
          <a:p>
            <a:pPr lvl="2"/>
            <a:r>
              <a:rPr lang="en-US" dirty="0" smtClean="0"/>
              <a:t>26% of ALSPAC cohort wheezed before 18m</a:t>
            </a:r>
          </a:p>
        </p:txBody>
      </p:sp>
    </p:spTree>
    <p:extLst>
      <p:ext uri="{BB962C8B-B14F-4D97-AF65-F5344CB8AC3E}">
        <p14:creationId xmlns:p14="http://schemas.microsoft.com/office/powerpoint/2010/main" val="374359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510257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Commonest </a:t>
            </a:r>
            <a:r>
              <a:rPr lang="en-US" dirty="0" err="1" smtClean="0"/>
              <a:t>paediatric</a:t>
            </a:r>
            <a:r>
              <a:rPr lang="en-US" dirty="0" smtClean="0"/>
              <a:t> presentation</a:t>
            </a:r>
          </a:p>
          <a:p>
            <a:pPr marL="1548151" lvl="2" indent="-457200">
              <a:buFont typeface="Arial"/>
              <a:buChar char="•"/>
            </a:pPr>
            <a:r>
              <a:rPr lang="en-US" dirty="0" smtClean="0"/>
              <a:t>1 in 3 children wheeze before 3</a:t>
            </a:r>
            <a:r>
              <a:rPr lang="en-US" baseline="30000" dirty="0" smtClean="0"/>
              <a:t>rd</a:t>
            </a:r>
            <a:r>
              <a:rPr lang="en-US" dirty="0" smtClean="0"/>
              <a:t> birthday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Optimal treatment </a:t>
            </a:r>
            <a:r>
              <a:rPr lang="en-US" dirty="0" smtClean="0"/>
              <a:t>is </a:t>
            </a:r>
            <a:r>
              <a:rPr lang="en-US" dirty="0" smtClean="0"/>
              <a:t>unclear</a:t>
            </a:r>
          </a:p>
          <a:p>
            <a:pPr marL="1548151" lvl="2" indent="-457200">
              <a:buFont typeface="Arial"/>
              <a:buChar char="•"/>
            </a:pPr>
            <a:r>
              <a:rPr lang="en-US" dirty="0" smtClean="0"/>
              <a:t>Steroids harmful (</a:t>
            </a:r>
            <a:r>
              <a:rPr lang="en-US" dirty="0" err="1" smtClean="0"/>
              <a:t>Ducharme</a:t>
            </a:r>
            <a:r>
              <a:rPr lang="en-US" dirty="0" smtClean="0"/>
              <a:t>), </a:t>
            </a:r>
            <a:r>
              <a:rPr lang="en-US" dirty="0" smtClean="0"/>
              <a:t>ineffective (</a:t>
            </a:r>
            <a:r>
              <a:rPr lang="en-US" dirty="0" err="1" smtClean="0"/>
              <a:t>Grigg</a:t>
            </a:r>
            <a:r>
              <a:rPr lang="en-US" dirty="0" smtClean="0"/>
              <a:t>)</a:t>
            </a:r>
          </a:p>
          <a:p>
            <a:pPr marL="1548151" lvl="2" indent="-457200">
              <a:buFont typeface="Arial"/>
              <a:buChar char="•"/>
            </a:pPr>
            <a:r>
              <a:rPr lang="en-US" dirty="0" smtClean="0"/>
              <a:t>Bronchodilators </a:t>
            </a:r>
            <a:r>
              <a:rPr lang="en-US" dirty="0" smtClean="0"/>
              <a:t>difficult to administer/don’t prevent </a:t>
            </a:r>
            <a:r>
              <a:rPr lang="en-US" dirty="0" smtClean="0"/>
              <a:t>admission</a:t>
            </a:r>
          </a:p>
          <a:p>
            <a:pPr marL="1548151" lvl="2" indent="-457200">
              <a:buFont typeface="Arial"/>
              <a:buChar char="•"/>
            </a:pPr>
            <a:r>
              <a:rPr lang="en-US" dirty="0" smtClean="0"/>
              <a:t>LTRAs </a:t>
            </a:r>
            <a:r>
              <a:rPr lang="en-US" dirty="0" smtClean="0"/>
              <a:t>variably effective (Preempt, </a:t>
            </a:r>
            <a:r>
              <a:rPr lang="en-US" dirty="0" err="1" smtClean="0"/>
              <a:t>Valovirta</a:t>
            </a:r>
            <a:r>
              <a:rPr lang="en-US" dirty="0" smtClean="0"/>
              <a:t>)</a:t>
            </a:r>
          </a:p>
          <a:p>
            <a:pPr marL="1548151" lvl="2" indent="-457200">
              <a:buFont typeface="Arial"/>
              <a:buChar char="•"/>
            </a:pPr>
            <a:r>
              <a:rPr lang="en-US" dirty="0" smtClean="0"/>
              <a:t>Maintenance </a:t>
            </a:r>
            <a:r>
              <a:rPr lang="en-US" dirty="0" smtClean="0"/>
              <a:t>therapy if normal </a:t>
            </a:r>
            <a:r>
              <a:rPr lang="en-US" dirty="0" err="1" smtClean="0"/>
              <a:t>inbetween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648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Phenotype?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 label?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Prognosis</a:t>
            </a:r>
          </a:p>
          <a:p>
            <a:pPr lvl="2"/>
            <a:r>
              <a:rPr lang="en-US" dirty="0" smtClean="0"/>
              <a:t>Individual patient</a:t>
            </a:r>
          </a:p>
          <a:p>
            <a:pPr lvl="2"/>
            <a:r>
              <a:rPr lang="en-US" dirty="0" smtClean="0"/>
              <a:t>Resource allocation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Investigation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Therapy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Research (define populations, targets)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1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Schemata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5512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Epidemiological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Pathophysiologic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/>
              <a:t>Symptom pattern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Therapeutic response phenotype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Genetics </a:t>
            </a:r>
            <a:r>
              <a:rPr lang="mr-IN" dirty="0" smtClean="0"/>
              <a:t>–</a:t>
            </a:r>
            <a:r>
              <a:rPr lang="en-US" dirty="0" smtClean="0"/>
              <a:t> severity and treatment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1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019412" cy="1110847"/>
          </a:xfrm>
        </p:spPr>
        <p:txBody>
          <a:bodyPr/>
          <a:lstStyle/>
          <a:p>
            <a:r>
              <a:rPr lang="en-US" dirty="0" smtClean="0"/>
              <a:t>Epidemiologic - Tucson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19672" y="1772816"/>
            <a:ext cx="5472608" cy="4068378"/>
            <a:chOff x="1619672" y="1772816"/>
            <a:chExt cx="5472608" cy="4068378"/>
          </a:xfrm>
        </p:grpSpPr>
        <p:pic>
          <p:nvPicPr>
            <p:cNvPr id="5" name="Picture 4" descr="Screen Shot 2014-03-31 at 23.33.0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4" t="1546"/>
            <a:stretch/>
          </p:blipFill>
          <p:spPr>
            <a:xfrm>
              <a:off x="1619672" y="1772816"/>
              <a:ext cx="5472608" cy="406837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928108" y="2096552"/>
              <a:ext cx="1360528" cy="29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(Late Onset)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64836" y="2105474"/>
              <a:ext cx="1360528" cy="29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(Persistent)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77632" y="2094322"/>
              <a:ext cx="1561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(Early low LF, </a:t>
              </a:r>
              <a:r>
                <a:rPr lang="en-US" sz="1400" dirty="0"/>
                <a:t> </a:t>
              </a:r>
              <a:r>
                <a:rPr lang="en-US" sz="1400" dirty="0" smtClean="0"/>
                <a:t>mat </a:t>
              </a:r>
              <a:r>
                <a:rPr lang="en-US" sz="1400" dirty="0" smtClean="0"/>
                <a:t>ETS, non-atopic)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28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Pathophysiologic - </a:t>
            </a:r>
            <a:r>
              <a:rPr lang="en-GB" dirty="0" err="1" smtClean="0"/>
              <a:t>Atopy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>
                <a:sym typeface="Wingdings"/>
              </a:rPr>
              <a:t>Asthma </a:t>
            </a:r>
            <a:r>
              <a:rPr lang="en-US" sz="2400" dirty="0" smtClean="0">
                <a:sym typeface="Wingdings"/>
              </a:rPr>
              <a:t>Predictive Index (API</a:t>
            </a:r>
            <a:r>
              <a:rPr lang="en-US" sz="2400" dirty="0" smtClean="0">
                <a:sym typeface="Wingdings"/>
              </a:rPr>
              <a:t>)</a:t>
            </a:r>
          </a:p>
          <a:p>
            <a:endParaRPr lang="en-US" sz="2400" dirty="0" smtClean="0">
              <a:sym typeface="Wingdings"/>
            </a:endParaRPr>
          </a:p>
          <a:p>
            <a:pPr lvl="2"/>
            <a:r>
              <a:rPr lang="en-US" sz="1800" dirty="0" smtClean="0">
                <a:sym typeface="Wingdings"/>
              </a:rPr>
              <a:t>If </a:t>
            </a:r>
            <a:r>
              <a:rPr lang="en-US" sz="1800" dirty="0" smtClean="0">
                <a:sym typeface="Wingdings"/>
              </a:rPr>
              <a:t>at age &lt;3 a recurrent </a:t>
            </a:r>
            <a:r>
              <a:rPr lang="en-US" sz="1800" dirty="0" err="1" smtClean="0">
                <a:sym typeface="Wingdings"/>
              </a:rPr>
              <a:t>wheezer</a:t>
            </a:r>
            <a:r>
              <a:rPr lang="en-US" sz="1800" dirty="0" smtClean="0">
                <a:sym typeface="Wingdings"/>
              </a:rPr>
              <a:t> has:</a:t>
            </a:r>
          </a:p>
          <a:p>
            <a:pPr marL="457200" lvl="1" indent="0">
              <a:buNone/>
            </a:pPr>
            <a:endParaRPr lang="en-US" sz="1800" dirty="0" smtClean="0">
              <a:sym typeface="Wingdings"/>
            </a:endParaRPr>
          </a:p>
          <a:p>
            <a:pPr marL="3200400" lvl="7" indent="0">
              <a:buNone/>
            </a:pPr>
            <a:r>
              <a:rPr lang="en-US" sz="1800" dirty="0" smtClean="0">
                <a:sym typeface="Wingdings"/>
              </a:rPr>
              <a:t>	           or</a:t>
            </a:r>
            <a:endParaRPr lang="en-US" sz="1800" dirty="0">
              <a:sym typeface="Wingdings"/>
            </a:endParaRPr>
          </a:p>
          <a:p>
            <a:pPr marL="457200" lvl="1" indent="0">
              <a:buNone/>
            </a:pPr>
            <a:endParaRPr lang="en-US" sz="1800" dirty="0" smtClean="0">
              <a:sym typeface="Wingdings"/>
            </a:endParaRPr>
          </a:p>
          <a:p>
            <a:pPr marL="457200" lvl="1" indent="0">
              <a:buNone/>
            </a:pPr>
            <a:endParaRPr lang="en-US" sz="1800" dirty="0">
              <a:sym typeface="Wingdings"/>
            </a:endParaRPr>
          </a:p>
          <a:p>
            <a:pPr marL="457200" lvl="1" indent="0">
              <a:buNone/>
            </a:pPr>
            <a:endParaRPr lang="en-US" sz="1800" dirty="0" smtClean="0">
              <a:sym typeface="Wingdings"/>
            </a:endParaRPr>
          </a:p>
          <a:p>
            <a:pPr lvl="2"/>
            <a:r>
              <a:rPr lang="en-US" sz="1800" dirty="0" smtClean="0">
                <a:sym typeface="Wingdings"/>
              </a:rPr>
              <a:t>Increased </a:t>
            </a:r>
            <a:r>
              <a:rPr lang="en-US" sz="1800" dirty="0" smtClean="0">
                <a:sym typeface="Wingdings"/>
              </a:rPr>
              <a:t>likelihood of “doctor-diagnosed asthma” beyond 6y (PPV 77%, NPV 97%)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46353" y="3435506"/>
            <a:ext cx="2758080" cy="120033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b="1" dirty="0" smtClean="0">
                <a:sym typeface="Wingdings"/>
              </a:rPr>
              <a:t>1 major criterion</a:t>
            </a:r>
            <a:endParaRPr lang="en-US" b="1" dirty="0">
              <a:sym typeface="Wingdings"/>
            </a:endParaRPr>
          </a:p>
          <a:p>
            <a:pPr lvl="1"/>
            <a:endParaRPr lang="en-US" dirty="0" smtClean="0">
              <a:solidFill>
                <a:srgbClr val="FFFF00"/>
              </a:solidFill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Parental asthma</a:t>
            </a:r>
          </a:p>
          <a:p>
            <a:pPr lvl="1"/>
            <a:r>
              <a:rPr lang="en-US" dirty="0" smtClean="0">
                <a:sym typeface="Wingdings"/>
              </a:rPr>
              <a:t>Eczema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49662" y="3463840"/>
            <a:ext cx="3122738" cy="147732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lvl="1"/>
            <a:r>
              <a:rPr lang="en-US" b="1" dirty="0" smtClean="0">
                <a:sym typeface="Wingdings"/>
              </a:rPr>
              <a:t>2 minor criteria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&gt;4% Eosinophilia</a:t>
            </a:r>
          </a:p>
          <a:p>
            <a:pPr lvl="1"/>
            <a:r>
              <a:rPr lang="en-US" dirty="0" smtClean="0">
                <a:sym typeface="Wingdings"/>
              </a:rPr>
              <a:t>Aeroallergen </a:t>
            </a:r>
            <a:r>
              <a:rPr lang="en-US" dirty="0" err="1" smtClean="0">
                <a:sym typeface="Wingdings"/>
              </a:rPr>
              <a:t>sensitisation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Non-viral wheezing</a:t>
            </a:r>
          </a:p>
        </p:txBody>
      </p:sp>
    </p:spTree>
    <p:extLst>
      <p:ext uri="{BB962C8B-B14F-4D97-AF65-F5344CB8AC3E}">
        <p14:creationId xmlns:p14="http://schemas.microsoft.com/office/powerpoint/2010/main" val="80037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Pathophysiologic - </a:t>
            </a:r>
            <a:r>
              <a:rPr lang="en-US" dirty="0" err="1" smtClean="0"/>
              <a:t>Atopy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MAAS/IOW Cohorts – </a:t>
            </a:r>
            <a:r>
              <a:rPr lang="en-US" sz="2400" dirty="0" err="1" smtClean="0"/>
              <a:t>Lazic</a:t>
            </a:r>
            <a:r>
              <a:rPr lang="en-US" sz="2400" dirty="0" smtClean="0"/>
              <a:t> et al. Allergy ‘2013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Serial </a:t>
            </a:r>
            <a:r>
              <a:rPr lang="en-US" sz="2400" dirty="0" err="1" smtClean="0"/>
              <a:t>IgE</a:t>
            </a:r>
            <a:r>
              <a:rPr lang="en-US" sz="2400" dirty="0" smtClean="0"/>
              <a:t> (1,3,5,8y) and SPT (1,3,5,8,11y)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IOW – SPT only ( 3 ages)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32614"/>
            <a:ext cx="6640357" cy="2121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2208847"/>
            <a:ext cx="8242300" cy="3975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15616" y="3645024"/>
            <a:ext cx="7416824" cy="2232248"/>
            <a:chOff x="1115616" y="3645024"/>
            <a:chExt cx="7416824" cy="2232248"/>
          </a:xfrm>
        </p:grpSpPr>
        <p:sp>
          <p:nvSpPr>
            <p:cNvPr id="6" name="Rectangle 5"/>
            <p:cNvSpPr/>
            <p:nvPr/>
          </p:nvSpPr>
          <p:spPr>
            <a:xfrm>
              <a:off x="1115616" y="3645024"/>
              <a:ext cx="7344816" cy="1440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87624" y="5733256"/>
              <a:ext cx="7344816" cy="1440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06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NHS BH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NHS BH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NHS BH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18855</TotalTime>
  <Words>1415</Words>
  <Application>Microsoft Macintosh PowerPoint</Application>
  <PresentationFormat>On-screen Show (4:3)</PresentationFormat>
  <Paragraphs>270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Custom Design</vt:lpstr>
      <vt:lpstr>1_Custom Design</vt:lpstr>
      <vt:lpstr>2_Custom Design</vt:lpstr>
      <vt:lpstr>Preschool Wheezing: Phenotypes and Therapies</vt:lpstr>
      <vt:lpstr>Contents</vt:lpstr>
      <vt:lpstr>What is Preschool Wheeze?</vt:lpstr>
      <vt:lpstr>Why Do We Care?</vt:lpstr>
      <vt:lpstr>Why Phenotype?</vt:lpstr>
      <vt:lpstr>Classification Schemata</vt:lpstr>
      <vt:lpstr>Epidemiologic - Tucson</vt:lpstr>
      <vt:lpstr>Pathophysiologic - Atopy</vt:lpstr>
      <vt:lpstr>Pathophysiologic - Atopy</vt:lpstr>
      <vt:lpstr>Pathophysiologic - Histology</vt:lpstr>
      <vt:lpstr>Pathophysiologic – Airway fluid</vt:lpstr>
      <vt:lpstr>Pathophysiologic – Eθ inflamm</vt:lpstr>
      <vt:lpstr>Pathophysiologic – Other biomarkers</vt:lpstr>
      <vt:lpstr>Clinical – Symptom Pattern</vt:lpstr>
      <vt:lpstr>Clinical – Treatment Response</vt:lpstr>
      <vt:lpstr>Therapy – Beta2 agonist - SABA</vt:lpstr>
      <vt:lpstr>Therapy – Beta2 agonist - SABA</vt:lpstr>
      <vt:lpstr>Therapy – Beta2 agonist - LABA</vt:lpstr>
      <vt:lpstr>Therapy – Anticholinergic</vt:lpstr>
      <vt:lpstr>Therapy – PO corticosteroids</vt:lpstr>
      <vt:lpstr>Therapy – Inh corticosteroids</vt:lpstr>
      <vt:lpstr>Therapy – LTRA</vt:lpstr>
      <vt:lpstr>Therapy - LTRA</vt:lpstr>
      <vt:lpstr>Therapy - LTRA</vt:lpstr>
      <vt:lpstr>Therapy – LTRA</vt:lpstr>
      <vt:lpstr>Summary Recommendation</vt:lpstr>
      <vt:lpstr>Research Questions</vt:lpstr>
    </vt:vector>
  </TitlesOfParts>
  <Company>The Barts and the London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Kesti Gossling</dc:creator>
  <cp:lastModifiedBy>Dr Chinedu Nwokoro</cp:lastModifiedBy>
  <cp:revision>153</cp:revision>
  <dcterms:created xsi:type="dcterms:W3CDTF">2013-08-15T08:24:30Z</dcterms:created>
  <dcterms:modified xsi:type="dcterms:W3CDTF">2018-03-20T02:18:01Z</dcterms:modified>
</cp:coreProperties>
</file>