
<file path=[Content_Types].xml><?xml version="1.0" encoding="utf-8"?>
<Types xmlns="http://schemas.openxmlformats.org/package/2006/content-types">
  <Default Extension="xml" ContentType="application/xml"/>
  <Default Extension="JPEG-medium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61" r:id="rId3"/>
    <p:sldId id="263" r:id="rId4"/>
    <p:sldId id="315" r:id="rId5"/>
    <p:sldId id="316" r:id="rId6"/>
    <p:sldId id="317" r:id="rId7"/>
    <p:sldId id="318" r:id="rId8"/>
    <p:sldId id="319" r:id="rId9"/>
    <p:sldId id="320" r:id="rId10"/>
    <p:sldId id="269" r:id="rId11"/>
    <p:sldId id="323" r:id="rId12"/>
    <p:sldId id="322" r:id="rId13"/>
    <p:sldId id="309" r:id="rId14"/>
    <p:sldId id="313" r:id="rId15"/>
    <p:sldId id="324" r:id="rId16"/>
    <p:sldId id="272" r:id="rId17"/>
    <p:sldId id="303" r:id="rId18"/>
    <p:sldId id="305" r:id="rId19"/>
    <p:sldId id="304" r:id="rId20"/>
    <p:sldId id="306" r:id="rId21"/>
    <p:sldId id="307" r:id="rId22"/>
    <p:sldId id="308" r:id="rId23"/>
    <p:sldId id="310" r:id="rId24"/>
    <p:sldId id="311" r:id="rId25"/>
    <p:sldId id="312" r:id="rId26"/>
    <p:sldId id="31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070">
          <p15:clr>
            <a:srgbClr val="A4A3A4"/>
          </p15:clr>
        </p15:guide>
        <p15:guide id="2" orient="horz" pos="3783">
          <p15:clr>
            <a:srgbClr val="A4A3A4"/>
          </p15:clr>
        </p15:guide>
        <p15:guide id="3" orient="horz" pos="822">
          <p15:clr>
            <a:srgbClr val="A4A3A4"/>
          </p15:clr>
        </p15:guide>
        <p15:guide id="4" pos="5476">
          <p15:clr>
            <a:srgbClr val="A4A3A4"/>
          </p15:clr>
        </p15:guide>
        <p15:guide id="5" pos="2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AD"/>
    <a:srgbClr val="262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6" autoAdjust="0"/>
    <p:restoredTop sz="94660"/>
  </p:normalViewPr>
  <p:slideViewPr>
    <p:cSldViewPr snapToGrid="0" snapToObjects="1" showGuides="1">
      <p:cViewPr varScale="1">
        <p:scale>
          <a:sx n="69" d="100"/>
          <a:sy n="69" d="100"/>
        </p:scale>
        <p:origin x="-2064" y="-112"/>
      </p:cViewPr>
      <p:guideLst>
        <p:guide orient="horz" pos="4070"/>
        <p:guide orient="horz" pos="3783"/>
        <p:guide orient="horz" pos="822"/>
        <p:guide pos="5476"/>
        <p:guide pos="2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A8D14-B256-432D-871D-597A95806D53}" type="datetimeFigureOut">
              <a:rPr lang="en-GB" smtClean="0"/>
              <a:t>27/04/18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A8FC7-D516-453B-96D2-2B85D576EC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469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A8FC7-D516-453B-96D2-2B85D576EC4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575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A8FC7-D516-453B-96D2-2B85D576EC4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575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A8FC7-D516-453B-96D2-2B85D576EC4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575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A8FC7-D516-453B-96D2-2B85D576EC4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575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A8FC7-D516-453B-96D2-2B85D576EC4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575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A8FC7-D516-453B-96D2-2B85D576EC4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563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A8FC7-D516-453B-96D2-2B85D576EC4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56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2621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171925"/>
            <a:ext cx="8001000" cy="1470025"/>
          </a:xfrm>
        </p:spPr>
        <p:txBody>
          <a:bodyPr lIns="0" tIns="0" rIns="0" bIns="0">
            <a:normAutofit/>
          </a:bodyPr>
          <a:lstStyle>
            <a:lvl1pPr algn="l">
              <a:defRPr sz="4800">
                <a:solidFill>
                  <a:srgbClr val="00B0AD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729" y="3641950"/>
            <a:ext cx="7349082" cy="1996850"/>
          </a:xfrm>
        </p:spPr>
        <p:txBody>
          <a:bodyPr lIns="0" tIns="0" rIns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Slide subtitle and date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3429000"/>
            <a:ext cx="8229600" cy="1588"/>
          </a:xfrm>
          <a:prstGeom prst="line">
            <a:avLst/>
          </a:prstGeom>
          <a:ln w="12700">
            <a:solidFill>
              <a:srgbClr val="00B0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19" y="6271953"/>
            <a:ext cx="2227081" cy="1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2968"/>
          </a:xfrm>
        </p:spPr>
        <p:txBody>
          <a:bodyPr lIns="0" tIns="0" rIns="0" bIns="0">
            <a:normAutofit/>
          </a:bodyPr>
          <a:lstStyle>
            <a:lvl1pPr>
              <a:defRPr sz="2800">
                <a:solidFill>
                  <a:srgbClr val="26215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19724"/>
            <a:ext cx="8229600" cy="4465193"/>
          </a:xfrm>
        </p:spPr>
        <p:txBody>
          <a:bodyPr lIns="0" tIns="0" rIns="0" bIns="0" spcCol="36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4"/>
            <a:endParaRPr lang="en-US" dirty="0" smtClean="0"/>
          </a:p>
          <a:p>
            <a:pPr lvl="4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996018"/>
            <a:ext cx="8229600" cy="1588"/>
          </a:xfrm>
          <a:prstGeom prst="line">
            <a:avLst/>
          </a:prstGeom>
          <a:ln w="12700">
            <a:solidFill>
              <a:srgbClr val="00B0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22" y="6271542"/>
            <a:ext cx="2232000" cy="186778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441325" y="6005513"/>
            <a:ext cx="8229600" cy="1588"/>
          </a:xfrm>
          <a:prstGeom prst="line">
            <a:avLst/>
          </a:prstGeom>
          <a:ln w="12700">
            <a:solidFill>
              <a:srgbClr val="00B0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2968"/>
          </a:xfrm>
        </p:spPr>
        <p:txBody>
          <a:bodyPr lIns="0" tIns="0" rIns="0" bIns="0">
            <a:normAutofit/>
          </a:bodyPr>
          <a:lstStyle>
            <a:lvl1pPr>
              <a:defRPr sz="2800">
                <a:solidFill>
                  <a:srgbClr val="26215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19724"/>
            <a:ext cx="8229600" cy="4465193"/>
          </a:xfrm>
        </p:spPr>
        <p:txBody>
          <a:bodyPr lIns="0" tIns="0" rIns="0" bIns="0" numCol="1" spcCol="36000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text styles for a single column page which spans the full width. Click to edit Master text styles for a single column page which spans the full width.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996018"/>
            <a:ext cx="8229600" cy="1588"/>
          </a:xfrm>
          <a:prstGeom prst="line">
            <a:avLst/>
          </a:prstGeom>
          <a:ln w="12700">
            <a:solidFill>
              <a:srgbClr val="00B0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22" y="6271542"/>
            <a:ext cx="2232000" cy="186778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41325" y="6005513"/>
            <a:ext cx="8229600" cy="1588"/>
          </a:xfrm>
          <a:prstGeom prst="line">
            <a:avLst/>
          </a:prstGeom>
          <a:ln w="12700">
            <a:solidFill>
              <a:srgbClr val="00B0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2621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7200" y="3429000"/>
            <a:ext cx="8229600" cy="1588"/>
          </a:xfrm>
          <a:prstGeom prst="line">
            <a:avLst/>
          </a:prstGeom>
          <a:ln w="12700">
            <a:solidFill>
              <a:srgbClr val="00B0A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457200" y="2021012"/>
            <a:ext cx="3482681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242 Marylebone Road</a:t>
            </a:r>
          </a:p>
          <a:p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London, NW1 6JL</a:t>
            </a:r>
          </a:p>
          <a:p>
            <a:endParaRPr lang="en-US" sz="11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1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100" dirty="0" err="1" smtClean="0">
                <a:solidFill>
                  <a:srgbClr val="FFFFFF"/>
                </a:solidFill>
                <a:latin typeface="Arial"/>
                <a:cs typeface="Arial"/>
              </a:rPr>
              <a:t>www.hcahealthcare.co.uk</a:t>
            </a:r>
            <a:endParaRPr lang="en-US" sz="11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9919" y="6271953"/>
            <a:ext cx="2227081" cy="186367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68886"/>
            <a:ext cx="3598863" cy="601663"/>
          </a:xfrm>
        </p:spPr>
        <p:txBody>
          <a:bodyPr lIns="0" tIns="0" rIns="0" bIns="0" numCol="1">
            <a:noAutofit/>
          </a:bodyPr>
          <a:lstStyle>
            <a:lvl1pPr>
              <a:spcBef>
                <a:spcPts val="0"/>
              </a:spcBef>
              <a:defRPr sz="1100" baseline="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Enter telephone number</a:t>
            </a:r>
          </a:p>
          <a:p>
            <a:pPr lvl="0"/>
            <a:r>
              <a:rPr lang="en-US" dirty="0" smtClean="0"/>
              <a:t>Enter email address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405313"/>
          </a:xfrm>
          <a:prstGeom prst="rect">
            <a:avLst/>
          </a:prstGeom>
        </p:spPr>
        <p:txBody>
          <a:bodyPr vert="horz" lIns="91440" tIns="0" rIns="91440" bIns="0" numCol="1" spcCol="360000" rtlCol="0">
            <a:normAutofit/>
          </a:bodyPr>
          <a:lstStyle/>
          <a:p>
            <a:pPr lvl="0"/>
            <a:r>
              <a:rPr lang="en-US" dirty="0" smtClean="0"/>
              <a:t>This is normal text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428C2-F324-6B47-997F-664830BDE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2" r:id="rId3"/>
    <p:sldLayoutId id="2147483661" r:id="rId4"/>
    <p:sldLayoutId id="2147483660" r:id="rId5"/>
    <p:sldLayoutId id="2147483651" r:id="rId6"/>
    <p:sldLayoutId id="2147483655" r:id="rId7"/>
    <p:sldLayoutId id="2147483657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B0AD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600" kern="1200" baseline="0">
          <a:solidFill>
            <a:srgbClr val="26215F"/>
          </a:solidFill>
          <a:latin typeface="Arial"/>
          <a:ea typeface="+mn-ea"/>
          <a:cs typeface="Arial"/>
        </a:defRPr>
      </a:lvl1pPr>
      <a:lvl2pPr marL="270000" indent="-270000" algn="l" defTabSz="457200" rtl="0" eaLnBrk="1" latinLnBrk="0" hangingPunct="1">
        <a:spcBef>
          <a:spcPct val="20000"/>
        </a:spcBef>
        <a:buClr>
          <a:srgbClr val="00B0AD"/>
        </a:buClr>
        <a:buFont typeface="Arial"/>
        <a:buChar char="•"/>
        <a:defRPr sz="1600" kern="1200">
          <a:solidFill>
            <a:srgbClr val="26215F"/>
          </a:solidFill>
          <a:latin typeface="Arial"/>
          <a:ea typeface="+mn-ea"/>
          <a:cs typeface="Arial"/>
        </a:defRPr>
      </a:lvl2pPr>
      <a:lvl3pPr marL="514800" indent="-270000" algn="l" defTabSz="457200" rtl="0" eaLnBrk="1" latinLnBrk="0" hangingPunct="1">
        <a:spcBef>
          <a:spcPct val="20000"/>
        </a:spcBef>
        <a:buClr>
          <a:srgbClr val="00B0AD"/>
        </a:buClr>
        <a:buFont typeface="Courier New"/>
        <a:buChar char="o"/>
        <a:defRPr sz="1600" kern="1200" baseline="0">
          <a:solidFill>
            <a:srgbClr val="26215F"/>
          </a:solidFill>
          <a:latin typeface="Arial"/>
          <a:ea typeface="+mn-ea"/>
          <a:cs typeface="Arial"/>
        </a:defRPr>
      </a:lvl3pPr>
      <a:lvl4pPr marL="810000" indent="-270000" algn="l" defTabSz="457200" rtl="0" eaLnBrk="1" latinLnBrk="0" hangingPunct="1">
        <a:spcBef>
          <a:spcPct val="20000"/>
        </a:spcBef>
        <a:buClr>
          <a:srgbClr val="00B0AD"/>
        </a:buClr>
        <a:buFont typeface="Arial"/>
        <a:buChar char="–"/>
        <a:defRPr sz="1600" kern="1200">
          <a:solidFill>
            <a:srgbClr val="26215F"/>
          </a:solidFill>
          <a:latin typeface="Arial"/>
          <a:ea typeface="+mn-ea"/>
          <a:cs typeface="Arial"/>
        </a:defRPr>
      </a:lvl4pPr>
      <a:lvl5pPr marL="1080000" indent="-270000" algn="l" defTabSz="457200" rtl="0" eaLnBrk="1" latinLnBrk="0" hangingPunct="1">
        <a:spcBef>
          <a:spcPct val="20000"/>
        </a:spcBef>
        <a:buClr>
          <a:srgbClr val="00B0AD"/>
        </a:buClr>
        <a:buFont typeface="Arial"/>
        <a:buChar char="»"/>
        <a:defRPr sz="1600" kern="1200">
          <a:solidFill>
            <a:srgbClr val="26215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-medium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Diagnosing childhood asthma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When to suspect, when to test, differentials, when to refer</a:t>
            </a:r>
            <a:r>
              <a:rPr lang="mr-IN" dirty="0" smtClean="0"/>
              <a:t>…</a:t>
            </a:r>
            <a:endParaRPr lang="en-GB" dirty="0" smtClean="0"/>
          </a:p>
          <a:p>
            <a:r>
              <a:rPr lang="en-GB" dirty="0" smtClean="0"/>
              <a:t>Dr Chinedu Nwokoro </a:t>
            </a:r>
            <a:r>
              <a:rPr lang="mr-IN" dirty="0" smtClean="0"/>
              <a:t>–</a:t>
            </a:r>
            <a:r>
              <a:rPr lang="en-GB" dirty="0" smtClean="0"/>
              <a:t> MB </a:t>
            </a:r>
            <a:r>
              <a:rPr lang="en-GB" dirty="0" err="1" smtClean="0"/>
              <a:t>BChir</a:t>
            </a:r>
            <a:r>
              <a:rPr lang="en-GB" dirty="0" smtClean="0"/>
              <a:t> MA </a:t>
            </a:r>
            <a:r>
              <a:rPr lang="en-GB" dirty="0" err="1" smtClean="0"/>
              <a:t>Hons</a:t>
            </a:r>
            <a:r>
              <a:rPr lang="en-GB" dirty="0" smtClean="0"/>
              <a:t> (</a:t>
            </a:r>
            <a:r>
              <a:rPr lang="en-GB" dirty="0" err="1" smtClean="0"/>
              <a:t>cantab</a:t>
            </a:r>
            <a:r>
              <a:rPr lang="en-GB" dirty="0" smtClean="0"/>
              <a:t>) MD MRCPCH</a:t>
            </a:r>
            <a:endParaRPr lang="en-US" dirty="0"/>
          </a:p>
        </p:txBody>
      </p:sp>
      <p:pic>
        <p:nvPicPr>
          <p:cNvPr id="4" name="Content Placeholder 4" descr="logo-printable-no-background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1" r="-594"/>
          <a:stretch/>
        </p:blipFill>
        <p:spPr>
          <a:xfrm>
            <a:off x="7628414" y="5338281"/>
            <a:ext cx="1393398" cy="1383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Diagnosing Childhood Asthma </a:t>
            </a:r>
            <a:r>
              <a:rPr lang="mr-IN" dirty="0" smtClean="0"/>
              <a:t>–</a:t>
            </a:r>
            <a:r>
              <a:rPr lang="en-GB" dirty="0" smtClean="0"/>
              <a:t> NICE </a:t>
            </a:r>
            <a:r>
              <a:rPr lang="en-GB" dirty="0" err="1" smtClean="0"/>
              <a:t>vs</a:t>
            </a:r>
            <a:r>
              <a:rPr lang="en-GB" dirty="0" smtClean="0"/>
              <a:t> BTS - 1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22569" y="1109725"/>
            <a:ext cx="7772131" cy="4748882"/>
            <a:chOff x="622569" y="1109725"/>
            <a:chExt cx="7772131" cy="4748882"/>
          </a:xfrm>
        </p:grpSpPr>
        <p:pic>
          <p:nvPicPr>
            <p:cNvPr id="5" name="Picture 4" descr="Screen Shot 2018-04-26 at 01.07.0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6" r="2410" b="18035"/>
            <a:stretch/>
          </p:blipFill>
          <p:spPr>
            <a:xfrm>
              <a:off x="622569" y="1109725"/>
              <a:ext cx="7772131" cy="4402075"/>
            </a:xfrm>
            <a:prstGeom prst="rect">
              <a:avLst/>
            </a:prstGeom>
          </p:spPr>
        </p:pic>
        <p:pic>
          <p:nvPicPr>
            <p:cNvPr id="10" name="Picture 9" descr="Screen Shot 2018-04-26 at 01.07.0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53" t="83568" r="1302" b="4103"/>
            <a:stretch/>
          </p:blipFill>
          <p:spPr>
            <a:xfrm>
              <a:off x="3314700" y="5164992"/>
              <a:ext cx="2273300" cy="693615"/>
            </a:xfrm>
            <a:prstGeom prst="rect">
              <a:avLst/>
            </a:prstGeom>
          </p:spPr>
        </p:pic>
      </p:grpSp>
      <p:pic>
        <p:nvPicPr>
          <p:cNvPr id="13" name="Picture 12" descr="Screen Shot 2017-03-05 at 22.33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011636"/>
            <a:ext cx="6959600" cy="499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0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Diagnosing Childhood Asthma </a:t>
            </a:r>
            <a:r>
              <a:rPr lang="mr-IN" dirty="0" smtClean="0"/>
              <a:t>–</a:t>
            </a:r>
            <a:r>
              <a:rPr lang="en-GB" dirty="0" smtClean="0"/>
              <a:t> NICE </a:t>
            </a:r>
            <a:r>
              <a:rPr lang="en-GB" dirty="0" err="1" smtClean="0"/>
              <a:t>vs</a:t>
            </a:r>
            <a:r>
              <a:rPr lang="en-GB" dirty="0" smtClean="0"/>
              <a:t> BTS - </a:t>
            </a:r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22569" y="1109725"/>
            <a:ext cx="7772131" cy="4748882"/>
            <a:chOff x="622569" y="1109725"/>
            <a:chExt cx="7772131" cy="4748882"/>
          </a:xfrm>
        </p:grpSpPr>
        <p:pic>
          <p:nvPicPr>
            <p:cNvPr id="5" name="Picture 4" descr="Screen Shot 2018-04-26 at 01.07.0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6" r="2410" b="18035"/>
            <a:stretch/>
          </p:blipFill>
          <p:spPr>
            <a:xfrm>
              <a:off x="622569" y="1109725"/>
              <a:ext cx="7772131" cy="4402075"/>
            </a:xfrm>
            <a:prstGeom prst="rect">
              <a:avLst/>
            </a:prstGeom>
          </p:spPr>
        </p:pic>
        <p:pic>
          <p:nvPicPr>
            <p:cNvPr id="10" name="Picture 9" descr="Screen Shot 2018-04-26 at 01.07.0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53" t="83568" r="1302" b="4103"/>
            <a:stretch/>
          </p:blipFill>
          <p:spPr>
            <a:xfrm>
              <a:off x="3314700" y="5164992"/>
              <a:ext cx="2273300" cy="693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551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Diagnosing Childhood Asthma </a:t>
            </a:r>
            <a:r>
              <a:rPr lang="mr-IN" dirty="0" smtClean="0"/>
              <a:t>–</a:t>
            </a:r>
            <a:r>
              <a:rPr lang="en-GB" dirty="0" smtClean="0"/>
              <a:t> NICE </a:t>
            </a:r>
            <a:r>
              <a:rPr lang="en-GB" dirty="0" err="1" smtClean="0"/>
              <a:t>vs</a:t>
            </a:r>
            <a:r>
              <a:rPr lang="en-GB" dirty="0" smtClean="0"/>
              <a:t> BTS - 2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 descr="Screen Shot 2018-04-26 at 02.33.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6" b="15160"/>
          <a:stretch/>
        </p:blipFill>
        <p:spPr>
          <a:xfrm>
            <a:off x="585655" y="1066800"/>
            <a:ext cx="7999545" cy="48767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79400" y="997606"/>
            <a:ext cx="8305800" cy="2675557"/>
            <a:chOff x="381000" y="575643"/>
            <a:chExt cx="8305800" cy="2675557"/>
          </a:xfrm>
        </p:grpSpPr>
        <p:pic>
          <p:nvPicPr>
            <p:cNvPr id="7" name="Picture 6" descr="Screen Shot 2018-04-26 at 02.37.5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575643"/>
              <a:ext cx="8305800" cy="2675557"/>
            </a:xfrm>
            <a:prstGeom prst="rect">
              <a:avLst/>
            </a:prstGeom>
          </p:spPr>
        </p:pic>
        <p:pic>
          <p:nvPicPr>
            <p:cNvPr id="6" name="Picture 5" descr="Screen Shot 2018-04-26 at 02.38.1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400" y="2895600"/>
              <a:ext cx="5257800" cy="28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12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Diagnosing Childhood Asthma </a:t>
            </a:r>
            <a:r>
              <a:rPr lang="mr-IN" dirty="0" smtClean="0"/>
              <a:t>–</a:t>
            </a:r>
            <a:r>
              <a:rPr lang="en-US" dirty="0" smtClean="0"/>
              <a:t> A NICE-r Way?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350685" y="1188516"/>
            <a:ext cx="6529693" cy="508216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lIns="80165" tIns="40083" rIns="80165" bIns="40083" rtlCol="0" anchor="ctr" anchorCtr="1">
            <a:noAutofit/>
          </a:bodyPr>
          <a:lstStyle/>
          <a:p>
            <a:pPr algn="ctr"/>
            <a:r>
              <a:rPr lang="en-US" sz="1100" b="1" dirty="0"/>
              <a:t>Suspected Asthma</a:t>
            </a:r>
          </a:p>
          <a:p>
            <a:pPr algn="ctr"/>
            <a:r>
              <a:rPr lang="en-US" sz="1000" dirty="0"/>
              <a:t>Episodic cough &amp; wheeze,  viral/nocturnal/exercise symptoms, Salbutamol response</a:t>
            </a:r>
          </a:p>
          <a:p>
            <a:pPr algn="ctr"/>
            <a:r>
              <a:rPr lang="en-US" sz="1000" dirty="0"/>
              <a:t>Diurnal/Symptomatic variation in lung function (PEFR/FEV-1), Other </a:t>
            </a:r>
            <a:r>
              <a:rPr lang="en-US" sz="1000" dirty="0" err="1"/>
              <a:t>Atopy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1350685" y="1881538"/>
            <a:ext cx="6529693" cy="693023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lIns="80165" tIns="40083" rIns="80165" bIns="40083" rtlCol="0" anchor="ctr" anchorCtr="1">
            <a:noAutofit/>
          </a:bodyPr>
          <a:lstStyle/>
          <a:p>
            <a:pPr algn="ctr"/>
            <a:r>
              <a:rPr lang="en-US" sz="1100" b="1" dirty="0"/>
              <a:t>Troublesome Symptoms</a:t>
            </a:r>
          </a:p>
          <a:p>
            <a:pPr algn="ctr"/>
            <a:r>
              <a:rPr lang="en-US" sz="1000" dirty="0"/>
              <a:t>Salbutamol used &gt; 3 days/week</a:t>
            </a:r>
          </a:p>
          <a:p>
            <a:pPr algn="ctr"/>
            <a:r>
              <a:rPr lang="en-US" sz="1000" dirty="0"/>
              <a:t>Disturbed sleep, School absence, Exercise limitation</a:t>
            </a:r>
          </a:p>
          <a:p>
            <a:pPr algn="ctr"/>
            <a:r>
              <a:rPr lang="en-US" sz="1000" dirty="0" err="1"/>
              <a:t>Hospitalisation</a:t>
            </a:r>
            <a:r>
              <a:rPr lang="en-US" sz="1000" dirty="0"/>
              <a:t>, Requires oral </a:t>
            </a:r>
            <a:r>
              <a:rPr lang="en-US" sz="1000" dirty="0" smtClean="0"/>
              <a:t>steroids, ACT </a:t>
            </a:r>
            <a:r>
              <a:rPr lang="en-US" sz="1000" dirty="0"/>
              <a:t>Score &lt;19, PEFR &lt; 80% predicted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0685" y="2759366"/>
            <a:ext cx="6529693" cy="693023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lIns="80165" tIns="40083" rIns="80165" bIns="40083" rtlCol="0" anchor="ctr" anchorCtr="1">
            <a:noAutofit/>
          </a:bodyPr>
          <a:lstStyle/>
          <a:p>
            <a:pPr algn="ctr"/>
            <a:r>
              <a:rPr lang="en-US" sz="1100" b="1" dirty="0"/>
              <a:t>Initiate Preventer Treatment </a:t>
            </a:r>
            <a:endParaRPr lang="en-US" sz="1000" b="1" dirty="0"/>
          </a:p>
          <a:p>
            <a:pPr algn="ctr"/>
            <a:r>
              <a:rPr lang="en-US" sz="1000" dirty="0"/>
              <a:t>Age &lt; 5 </a:t>
            </a:r>
            <a:r>
              <a:rPr lang="mr-IN" sz="1000" dirty="0"/>
              <a:t>–</a:t>
            </a:r>
            <a:r>
              <a:rPr lang="en-US" sz="1000" dirty="0"/>
              <a:t> </a:t>
            </a:r>
            <a:r>
              <a:rPr lang="en-US" sz="1000" dirty="0" err="1"/>
              <a:t>Clenil</a:t>
            </a:r>
            <a:r>
              <a:rPr lang="en-US" sz="1000" dirty="0"/>
              <a:t> </a:t>
            </a:r>
            <a:r>
              <a:rPr lang="en-US" sz="1000" dirty="0" err="1"/>
              <a:t>Modulite</a:t>
            </a:r>
            <a:r>
              <a:rPr lang="en-US" sz="1000" dirty="0"/>
              <a:t> 100mcg BD via MDI and spacer (mask or mouthpiece)</a:t>
            </a:r>
          </a:p>
          <a:p>
            <a:pPr algn="ctr"/>
            <a:r>
              <a:rPr lang="en-US" sz="1000" dirty="0"/>
              <a:t>Age &gt;5 </a:t>
            </a:r>
            <a:r>
              <a:rPr lang="mr-IN" sz="1000" dirty="0"/>
              <a:t>–</a:t>
            </a:r>
            <a:r>
              <a:rPr lang="en-US" sz="1000" dirty="0"/>
              <a:t> </a:t>
            </a:r>
            <a:r>
              <a:rPr lang="en-US" sz="1000" dirty="0" err="1"/>
              <a:t>Clenil</a:t>
            </a:r>
            <a:r>
              <a:rPr lang="en-US" sz="1000" dirty="0"/>
              <a:t> </a:t>
            </a:r>
            <a:r>
              <a:rPr lang="en-US" sz="1000" dirty="0" err="1"/>
              <a:t>Modulite</a:t>
            </a:r>
            <a:r>
              <a:rPr lang="en-US" sz="1000" dirty="0"/>
              <a:t> 200mcg BD via MDI and spacer (mouthpiece</a:t>
            </a:r>
            <a:r>
              <a:rPr lang="en-US" sz="1000" dirty="0" smtClean="0"/>
              <a:t>), PRN Salbutamol</a:t>
            </a:r>
            <a:endParaRPr lang="en-US" sz="1000" dirty="0"/>
          </a:p>
          <a:p>
            <a:pPr algn="ctr"/>
            <a:r>
              <a:rPr lang="en-US" sz="1000" dirty="0"/>
              <a:t>Assess ACT Score, PEFR after 3 months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07314" y="3637195"/>
            <a:ext cx="2873065" cy="877828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lIns="80165" tIns="40083" rIns="80165" bIns="40083" rtlCol="0" anchor="ctr" anchorCtr="1">
            <a:noAutofit/>
          </a:bodyPr>
          <a:lstStyle/>
          <a:p>
            <a:pPr algn="ctr"/>
            <a:r>
              <a:rPr lang="en-US" sz="1100" b="1" dirty="0"/>
              <a:t>Symptoms Persist</a:t>
            </a:r>
            <a:endParaRPr lang="en-GB" sz="1000" b="1" dirty="0"/>
          </a:p>
          <a:p>
            <a:pPr algn="ctr"/>
            <a:r>
              <a:rPr lang="en-GB" sz="1000" dirty="0"/>
              <a:t>Age &lt; 5 </a:t>
            </a:r>
            <a:r>
              <a:rPr lang="mr-IN" sz="1000" dirty="0"/>
              <a:t>–</a:t>
            </a:r>
            <a:r>
              <a:rPr lang="en-GB" sz="1000" dirty="0"/>
              <a:t> Add montelukast 4mg OD </a:t>
            </a:r>
          </a:p>
          <a:p>
            <a:pPr algn="ctr"/>
            <a:r>
              <a:rPr lang="en-GB" sz="1000" dirty="0"/>
              <a:t>Age &gt; 5 </a:t>
            </a:r>
            <a:r>
              <a:rPr lang="mr-IN" sz="1000" dirty="0"/>
              <a:t>–</a:t>
            </a:r>
            <a:r>
              <a:rPr lang="en-GB" sz="1000" dirty="0"/>
              <a:t> Start </a:t>
            </a:r>
            <a:r>
              <a:rPr lang="en-GB" sz="1000" dirty="0" err="1"/>
              <a:t>Seretide</a:t>
            </a:r>
            <a:r>
              <a:rPr lang="en-GB" sz="1000" dirty="0"/>
              <a:t> 50, TT BD via MDI +</a:t>
            </a:r>
            <a:r>
              <a:rPr lang="en-GB" sz="1000" dirty="0" smtClean="0"/>
              <a:t> </a:t>
            </a:r>
            <a:r>
              <a:rPr lang="en-GB" sz="1000" dirty="0"/>
              <a:t>spacer</a:t>
            </a:r>
          </a:p>
          <a:p>
            <a:pPr algn="ctr"/>
            <a:r>
              <a:rPr lang="en-GB" sz="1000" dirty="0"/>
              <a:t>Reassess ACT Score, PEFR</a:t>
            </a:r>
            <a:endParaRPr lang="en-GB" sz="1100" b="1" dirty="0"/>
          </a:p>
          <a:p>
            <a:pPr algn="ctr"/>
            <a:r>
              <a:rPr lang="en-GB" sz="1100" b="1" dirty="0"/>
              <a:t>Symptoms Persist?</a:t>
            </a:r>
            <a:endParaRPr lang="en-US" sz="11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350686" y="3637194"/>
            <a:ext cx="2873065" cy="693023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lIns="80165" tIns="40083" rIns="80165" bIns="40083" rtlCol="0" anchor="ctr" anchorCtr="1">
            <a:noAutofit/>
          </a:bodyPr>
          <a:lstStyle/>
          <a:p>
            <a:pPr algn="ctr"/>
            <a:r>
              <a:rPr lang="en-US" sz="1100" b="1" dirty="0"/>
              <a:t>Symptoms Resolved?</a:t>
            </a:r>
            <a:endParaRPr lang="en-GB" sz="1000" b="1" dirty="0"/>
          </a:p>
          <a:p>
            <a:pPr algn="ctr"/>
            <a:r>
              <a:rPr lang="en-GB" sz="1000" dirty="0"/>
              <a:t>Reduce/Stop Treatment </a:t>
            </a:r>
          </a:p>
          <a:p>
            <a:pPr algn="ctr"/>
            <a:r>
              <a:rPr lang="en-GB" sz="1000" dirty="0"/>
              <a:t>Reassess ACT Score, PEFR</a:t>
            </a:r>
          </a:p>
          <a:p>
            <a:pPr algn="ctr"/>
            <a:r>
              <a:rPr lang="en-GB" sz="1000" dirty="0"/>
              <a:t>R</a:t>
            </a:r>
            <a:r>
              <a:rPr lang="en-GB" sz="1000" dirty="0" smtClean="0"/>
              <a:t>estart</a:t>
            </a:r>
            <a:r>
              <a:rPr lang="en-GB" sz="1000" dirty="0"/>
              <a:t>/</a:t>
            </a:r>
            <a:r>
              <a:rPr lang="en-GB" sz="1000" dirty="0" smtClean="0"/>
              <a:t>escalate or Reduce</a:t>
            </a:r>
            <a:r>
              <a:rPr lang="en-GB" sz="1000" dirty="0"/>
              <a:t>/discontinue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1350686" y="4515024"/>
            <a:ext cx="2873065" cy="78542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lIns="80165" tIns="40083" rIns="80165" bIns="40083" rtlCol="0" anchor="ctr" anchorCtr="1">
            <a:noAutofit/>
          </a:bodyPr>
          <a:lstStyle/>
          <a:p>
            <a:pPr algn="ctr"/>
            <a:r>
              <a:rPr lang="en-US" sz="1100" b="1" dirty="0"/>
              <a:t>Monitor</a:t>
            </a:r>
            <a:endParaRPr lang="en-GB" sz="1000" b="1" dirty="0"/>
          </a:p>
          <a:p>
            <a:pPr algn="ctr"/>
            <a:r>
              <a:rPr lang="en-GB" sz="1000" dirty="0"/>
              <a:t>ACT, PEFR</a:t>
            </a:r>
          </a:p>
          <a:p>
            <a:pPr algn="ctr"/>
            <a:r>
              <a:rPr lang="en-GB" sz="1000" dirty="0"/>
              <a:t>Salbutamol </a:t>
            </a:r>
            <a:r>
              <a:rPr lang="en-GB" sz="1000" dirty="0" err="1" smtClean="0"/>
              <a:t>Px</a:t>
            </a:r>
            <a:r>
              <a:rPr lang="en-GB" sz="1000" dirty="0" smtClean="0"/>
              <a:t>, Prednisolone </a:t>
            </a:r>
            <a:r>
              <a:rPr lang="en-GB" sz="1000" dirty="0" err="1" smtClean="0"/>
              <a:t>Px</a:t>
            </a:r>
            <a:endParaRPr lang="en-GB" sz="1000" dirty="0"/>
          </a:p>
          <a:p>
            <a:pPr algn="ctr"/>
            <a:r>
              <a:rPr lang="en-GB" sz="1000" dirty="0"/>
              <a:t>School Absence, ++USMA</a:t>
            </a:r>
          </a:p>
          <a:p>
            <a:pPr algn="ctr"/>
            <a:r>
              <a:rPr lang="en-GB" sz="1100" b="1" dirty="0"/>
              <a:t>Cause for Concern?</a:t>
            </a:r>
            <a:endParaRPr lang="en-US" sz="11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007314" y="4699829"/>
            <a:ext cx="2873065" cy="60062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lIns="80165" tIns="40083" rIns="80165" bIns="40083" rtlCol="0" anchor="ctr" anchorCtr="1">
            <a:noAutofit/>
          </a:bodyPr>
          <a:lstStyle/>
          <a:p>
            <a:pPr algn="ctr"/>
            <a:r>
              <a:rPr lang="en-GB" sz="1000" dirty="0"/>
              <a:t>Increase Steroid dose</a:t>
            </a:r>
            <a:r>
              <a:rPr lang="en-GB" sz="1000" dirty="0" smtClean="0"/>
              <a:t>/Add </a:t>
            </a:r>
            <a:r>
              <a:rPr lang="en-GB" sz="1000" dirty="0"/>
              <a:t>montelukast 5mg</a:t>
            </a:r>
          </a:p>
          <a:p>
            <a:pPr algn="ctr"/>
            <a:r>
              <a:rPr lang="en-GB" sz="1000" dirty="0"/>
              <a:t>Reassess ACT Score, PEFR</a:t>
            </a:r>
          </a:p>
          <a:p>
            <a:pPr algn="ctr"/>
            <a:r>
              <a:rPr lang="en-GB" sz="1100" b="1" dirty="0"/>
              <a:t>Symptoms Persist?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79001" y="5485254"/>
            <a:ext cx="2873065" cy="277209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lIns="80165" tIns="40083" rIns="80165" bIns="40083" rtlCol="0" anchor="ctr" anchorCtr="1">
            <a:noAutofit/>
          </a:bodyPr>
          <a:lstStyle/>
          <a:p>
            <a:pPr algn="ctr"/>
            <a:r>
              <a:rPr lang="en-GB" sz="1100" b="1" dirty="0"/>
              <a:t>Refer Secondary Care*</a:t>
            </a:r>
            <a:endParaRPr lang="en-US" sz="1100" b="1" dirty="0"/>
          </a:p>
        </p:txBody>
      </p:sp>
      <p:cxnSp>
        <p:nvCxnSpPr>
          <p:cNvPr id="35" name="Straight Arrow Connector 34"/>
          <p:cNvCxnSpPr>
            <a:stCxn id="27" idx="2"/>
            <a:endCxn id="28" idx="0"/>
          </p:cNvCxnSpPr>
          <p:nvPr/>
        </p:nvCxnSpPr>
        <p:spPr>
          <a:xfrm>
            <a:off x="4615531" y="1696733"/>
            <a:ext cx="0" cy="184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8" idx="2"/>
            <a:endCxn id="29" idx="0"/>
          </p:cNvCxnSpPr>
          <p:nvPr/>
        </p:nvCxnSpPr>
        <p:spPr>
          <a:xfrm>
            <a:off x="4615531" y="2574561"/>
            <a:ext cx="0" cy="184807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30748" y="3452389"/>
            <a:ext cx="0" cy="184807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400313" y="3452389"/>
            <a:ext cx="0" cy="184807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830748" y="4330217"/>
            <a:ext cx="0" cy="184807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487376" y="4515022"/>
            <a:ext cx="0" cy="184807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2" idx="3"/>
          </p:cNvCxnSpPr>
          <p:nvPr/>
        </p:nvCxnSpPr>
        <p:spPr>
          <a:xfrm flipH="1">
            <a:off x="4223750" y="4515022"/>
            <a:ext cx="783563" cy="392713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3" idx="2"/>
          </p:cNvCxnSpPr>
          <p:nvPr/>
        </p:nvCxnSpPr>
        <p:spPr>
          <a:xfrm flipH="1">
            <a:off x="6052065" y="5300448"/>
            <a:ext cx="391781" cy="207907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2" idx="2"/>
          </p:cNvCxnSpPr>
          <p:nvPr/>
        </p:nvCxnSpPr>
        <p:spPr>
          <a:xfrm>
            <a:off x="2787219" y="5300448"/>
            <a:ext cx="391781" cy="207907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484937" y="4699829"/>
            <a:ext cx="522376" cy="234837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en-US" sz="1000" b="1" dirty="0"/>
              <a:t>NO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156176" y="4460500"/>
            <a:ext cx="522376" cy="234837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en-US" sz="1000" b="1" dirty="0"/>
              <a:t>YES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A19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A19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1A13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1A13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sthma Referral Template.pdf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 b="38801"/>
          <a:stretch/>
        </p:blipFill>
        <p:spPr>
          <a:xfrm>
            <a:off x="359892" y="1066800"/>
            <a:ext cx="8249552" cy="48895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Diagnosing Childhood Asthma </a:t>
            </a:r>
            <a:r>
              <a:rPr lang="mr-IN" dirty="0" smtClean="0"/>
              <a:t>–</a:t>
            </a:r>
            <a:r>
              <a:rPr lang="en-US" dirty="0" smtClean="0"/>
              <a:t> 2ary Referral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72620" y="2467667"/>
            <a:ext cx="40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83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Differentials </a:t>
            </a:r>
            <a:r>
              <a:rPr lang="mr-IN" dirty="0" smtClean="0"/>
              <a:t>–</a:t>
            </a:r>
            <a:r>
              <a:rPr lang="en-US" dirty="0" smtClean="0"/>
              <a:t> A case history - 1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85" t="2621" r="5903" b="-1049"/>
          <a:stretch/>
        </p:blipFill>
        <p:spPr>
          <a:xfrm>
            <a:off x="4798250" y="1519901"/>
            <a:ext cx="3791390" cy="3467735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4213" y="1080090"/>
            <a:ext cx="4230687" cy="334009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dirty="0" smtClean="0"/>
              <a:t>TC – 13 years old, chronic “asthma”</a:t>
            </a:r>
          </a:p>
          <a:p>
            <a:pPr marL="0" indent="0">
              <a:buNone/>
            </a:pPr>
            <a:r>
              <a:rPr lang="en-GB" sz="2100" dirty="0" smtClean="0"/>
              <a:t>Born like:</a:t>
            </a:r>
          </a:p>
          <a:p>
            <a:pPr marL="0" indent="0">
              <a:buNone/>
            </a:pPr>
            <a:r>
              <a:rPr lang="en-GB" sz="2100" dirty="0" smtClean="0"/>
              <a:t>Presents like:</a:t>
            </a:r>
          </a:p>
          <a:p>
            <a:pPr marL="0" indent="0">
              <a:buNone/>
            </a:pPr>
            <a:r>
              <a:rPr lang="en-GB" sz="2100" dirty="0" smtClean="0"/>
              <a:t>Cough</a:t>
            </a:r>
          </a:p>
          <a:p>
            <a:pPr marL="0" indent="0">
              <a:buNone/>
            </a:pPr>
            <a:r>
              <a:rPr lang="en-GB" sz="2100" dirty="0" smtClean="0"/>
              <a:t>Wheeze</a:t>
            </a:r>
          </a:p>
          <a:p>
            <a:pPr marL="0" indent="0">
              <a:buNone/>
            </a:pPr>
            <a:r>
              <a:rPr lang="en-GB" sz="2100" dirty="0" smtClean="0"/>
              <a:t>Exercise limitation</a:t>
            </a:r>
          </a:p>
          <a:p>
            <a:pPr marL="0" indent="0">
              <a:buNone/>
            </a:pPr>
            <a:r>
              <a:rPr lang="en-GB" sz="2100" dirty="0" smtClean="0"/>
              <a:t>Reduced FEV1</a:t>
            </a:r>
            <a:endParaRPr lang="en-GB" dirty="0" smtClean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en-GB" sz="4400" b="1" dirty="0" err="1" smtClean="0"/>
              <a:t>Adm</a:t>
            </a:r>
            <a:r>
              <a:rPr lang="en-GB" sz="4400" b="1" dirty="0" smtClean="0"/>
              <a:t> with “LRTI”</a:t>
            </a:r>
          </a:p>
        </p:txBody>
      </p:sp>
    </p:spTree>
    <p:extLst>
      <p:ext uri="{BB962C8B-B14F-4D97-AF65-F5344CB8AC3E}">
        <p14:creationId xmlns:p14="http://schemas.microsoft.com/office/powerpoint/2010/main" val="374303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Differentials </a:t>
            </a:r>
            <a:r>
              <a:rPr lang="mr-IN" dirty="0" smtClean="0"/>
              <a:t>–</a:t>
            </a:r>
            <a:r>
              <a:rPr lang="en-US" dirty="0" smtClean="0"/>
              <a:t> A case history - </a:t>
            </a:r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85" t="2621" r="5903" b="-1049"/>
          <a:stretch/>
        </p:blipFill>
        <p:spPr>
          <a:xfrm>
            <a:off x="4413624" y="1519901"/>
            <a:ext cx="4176016" cy="381952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9769" y="1564259"/>
            <a:ext cx="4799980" cy="3678725"/>
            <a:chOff x="3835400" y="2414570"/>
            <a:chExt cx="4799980" cy="3678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26763" b="15757"/>
            <a:stretch/>
          </p:blipFill>
          <p:spPr>
            <a:xfrm>
              <a:off x="3835400" y="2414570"/>
              <a:ext cx="4799980" cy="36787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956300" y="3416300"/>
              <a:ext cx="812800" cy="215900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3185" t="2" r="25159" b="31745"/>
          <a:stretch/>
        </p:blipFill>
        <p:spPr>
          <a:xfrm>
            <a:off x="4838700" y="1566944"/>
            <a:ext cx="3776133" cy="37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4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Differentials </a:t>
            </a:r>
            <a:r>
              <a:rPr lang="mr-IN" dirty="0" smtClean="0"/>
              <a:t>–</a:t>
            </a:r>
            <a:r>
              <a:rPr lang="en-US" dirty="0" smtClean="0"/>
              <a:t> A case history - 1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20713" y="1463349"/>
            <a:ext cx="8269287" cy="45735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100" dirty="0" smtClean="0"/>
              <a:t>Closer investigation</a:t>
            </a:r>
          </a:p>
          <a:p>
            <a:pPr marL="0" indent="0">
              <a:buFont typeface="Arial" charset="0"/>
              <a:buNone/>
            </a:pPr>
            <a:r>
              <a:rPr lang="en-GB" sz="2100" dirty="0" smtClean="0"/>
              <a:t>Cachectic and stunted (</a:t>
            </a:r>
            <a:r>
              <a:rPr lang="en-GB" sz="2100" dirty="0" err="1" smtClean="0"/>
              <a:t>wt</a:t>
            </a:r>
            <a:r>
              <a:rPr lang="en-GB" sz="2100" dirty="0" smtClean="0"/>
              <a:t> 30kg @ 13y)</a:t>
            </a:r>
          </a:p>
          <a:p>
            <a:pPr marL="0" indent="0">
              <a:buFont typeface="Arial" charset="0"/>
              <a:buNone/>
            </a:pPr>
            <a:r>
              <a:rPr lang="en-GB" sz="2100" dirty="0" smtClean="0"/>
              <a:t>Clubbed, Lifelong </a:t>
            </a:r>
            <a:r>
              <a:rPr lang="en-GB" sz="2100" dirty="0" err="1" smtClean="0"/>
              <a:t>steatorrhoea</a:t>
            </a:r>
            <a:r>
              <a:rPr lang="en-GB" sz="2100" dirty="0" smtClean="0"/>
              <a:t>, Wet cough, sputum</a:t>
            </a:r>
          </a:p>
          <a:p>
            <a:pPr marL="0" indent="0">
              <a:buFont typeface="Arial" charset="0"/>
              <a:buNone/>
            </a:pPr>
            <a:r>
              <a:rPr lang="en-GB" sz="2100" dirty="0" smtClean="0"/>
              <a:t>Exercise capacity 30y (when well)</a:t>
            </a:r>
          </a:p>
          <a:p>
            <a:pPr marL="0" indent="0">
              <a:buFont typeface="Arial" charset="0"/>
              <a:buNone/>
            </a:pPr>
            <a:r>
              <a:rPr lang="en-GB" sz="2100" dirty="0" smtClean="0"/>
              <a:t>FEV1 33%, nocturnal </a:t>
            </a:r>
            <a:r>
              <a:rPr lang="en-GB" sz="2100" dirty="0" err="1" smtClean="0"/>
              <a:t>hypoxaemia</a:t>
            </a:r>
            <a:endParaRPr lang="en-GB" sz="2100" dirty="0" smtClean="0"/>
          </a:p>
          <a:p>
            <a:pPr marL="0" indent="0">
              <a:buFont typeface="Arial" charset="0"/>
              <a:buNone/>
            </a:pPr>
            <a:r>
              <a:rPr lang="en-GB" sz="2100" dirty="0" smtClean="0"/>
              <a:t>Sweat [</a:t>
            </a:r>
            <a:r>
              <a:rPr lang="en-GB" sz="2100" dirty="0" err="1" smtClean="0"/>
              <a:t>Cl</a:t>
            </a:r>
            <a:r>
              <a:rPr lang="en-GB" sz="2100" baseline="30000" dirty="0" smtClean="0"/>
              <a:t>-</a:t>
            </a:r>
            <a:r>
              <a:rPr lang="en-GB" sz="2100" dirty="0" smtClean="0"/>
              <a:t>] = 95mmol/L, Stool </a:t>
            </a:r>
            <a:r>
              <a:rPr lang="en-GB" sz="2100" dirty="0" err="1" smtClean="0"/>
              <a:t>elastase</a:t>
            </a:r>
            <a:r>
              <a:rPr lang="en-GB" sz="2100" dirty="0" smtClean="0"/>
              <a:t> = &lt;200mcg/g</a:t>
            </a:r>
          </a:p>
          <a:p>
            <a:pPr marL="0" indent="0">
              <a:buFont typeface="Arial" charset="0"/>
              <a:buNone/>
            </a:pPr>
            <a:r>
              <a:rPr lang="en-GB" sz="2100" dirty="0" smtClean="0"/>
              <a:t>x2 CF genes </a:t>
            </a:r>
            <a:r>
              <a:rPr lang="en-GB" sz="2100" dirty="0" smtClean="0">
                <a:sym typeface="Wingdings"/>
              </a:rPr>
              <a:t> </a:t>
            </a:r>
            <a:r>
              <a:rPr lang="en-GB" sz="2100" dirty="0" err="1" smtClean="0">
                <a:sym typeface="Wingdings"/>
              </a:rPr>
              <a:t>Dx</a:t>
            </a:r>
            <a:r>
              <a:rPr lang="en-GB" sz="2100" dirty="0" smtClean="0">
                <a:sym typeface="Wingdings"/>
              </a:rPr>
              <a:t> confirmed</a:t>
            </a:r>
            <a:endParaRPr lang="en-GB" sz="2100" b="1" dirty="0" smtClean="0"/>
          </a:p>
          <a:p>
            <a:pPr marL="0" indent="0">
              <a:buFont typeface="Arial" charset="0"/>
              <a:buNone/>
            </a:pPr>
            <a:r>
              <a:rPr lang="en-GB" sz="4400" b="1" dirty="0" smtClean="0"/>
              <a:t>A lifetime of mismanagement...</a:t>
            </a:r>
          </a:p>
          <a:p>
            <a:pPr marL="0" indent="0">
              <a:buFont typeface="Arial" charset="0"/>
              <a:buNone/>
            </a:pPr>
            <a:r>
              <a:rPr lang="en-GB" sz="4400" b="1" dirty="0" smtClean="0"/>
              <a:t>What happened???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1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Differentials </a:t>
            </a:r>
            <a:r>
              <a:rPr lang="mr-IN" dirty="0" smtClean="0"/>
              <a:t>–</a:t>
            </a:r>
            <a:r>
              <a:rPr lang="en-US" dirty="0" smtClean="0"/>
              <a:t> A case history - 1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77184" y="1006792"/>
            <a:ext cx="3049116" cy="40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endParaRPr lang="en-GB" dirty="0" smtClean="0"/>
          </a:p>
          <a:p>
            <a:pPr eaLnBrk="1" hangingPunct="1"/>
            <a:endParaRPr lang="en-GB" sz="2100" dirty="0"/>
          </a:p>
          <a:p>
            <a:pPr eaLnBrk="1" hangingPunct="1"/>
            <a:endParaRPr lang="en-GB" sz="2100" dirty="0" smtClean="0"/>
          </a:p>
          <a:p>
            <a:pPr eaLnBrk="1" hangingPunct="1"/>
            <a:endParaRPr lang="en-GB" sz="2100" dirty="0" smtClean="0"/>
          </a:p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en-GB" sz="2100" dirty="0" smtClean="0"/>
              <a:t>			60kg</a:t>
            </a:r>
          </a:p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en-GB" sz="2100" dirty="0" smtClean="0"/>
              <a:t>			FEV1 99%</a:t>
            </a:r>
          </a:p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en-GB" sz="2100" dirty="0" smtClean="0"/>
              <a:t>			No clubbing</a:t>
            </a:r>
          </a:p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en-GB" sz="2100" dirty="0"/>
              <a:t>	</a:t>
            </a:r>
            <a:r>
              <a:rPr lang="en-GB" sz="2100" dirty="0" smtClean="0"/>
              <a:t>		Sporty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GB" dirty="0" smtClean="0"/>
              <a:t>		</a:t>
            </a:r>
            <a:r>
              <a:rPr lang="en-GB" sz="100" dirty="0" smtClean="0"/>
              <a:t>	Sporty++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GB" sz="100" dirty="0" smtClean="0"/>
          </a:p>
          <a:p>
            <a:pPr eaLnBrk="1" hangingPunct="1"/>
            <a:r>
              <a:rPr lang="en-GB" sz="100" dirty="0" smtClean="0"/>
              <a:t>Take a good history!!!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GB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133600" y="1057592"/>
            <a:ext cx="4975696" cy="40324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1700"/>
            <a:r>
              <a:rPr lang="en-GB" sz="2100" b="1" dirty="0" smtClean="0"/>
              <a:t>Engaged with CF treatment</a:t>
            </a:r>
          </a:p>
          <a:p>
            <a:pPr marL="901700"/>
            <a:r>
              <a:rPr lang="en-GB" sz="2100" b="1" dirty="0" smtClean="0"/>
              <a:t>Started on CFTR modifier</a:t>
            </a:r>
          </a:p>
          <a:p>
            <a:pPr marL="901700"/>
            <a:r>
              <a:rPr lang="en-GB" sz="2100" b="1" dirty="0" smtClean="0"/>
              <a:t>6 months later</a:t>
            </a:r>
          </a:p>
          <a:p>
            <a:endParaRPr lang="en-GB" sz="2100" dirty="0" smtClean="0"/>
          </a:p>
          <a:p>
            <a:pPr marL="0" indent="0">
              <a:buFont typeface="Arial" charset="0"/>
              <a:buNone/>
            </a:pPr>
            <a:r>
              <a:rPr lang="en-GB" sz="2100" dirty="0" smtClean="0"/>
              <a:t>30kg			</a:t>
            </a:r>
          </a:p>
          <a:p>
            <a:pPr marL="0" indent="0">
              <a:buFont typeface="Arial" charset="0"/>
              <a:buNone/>
            </a:pPr>
            <a:r>
              <a:rPr lang="en-GB" sz="2100" dirty="0" smtClean="0"/>
              <a:t>FEV1 33%		</a:t>
            </a:r>
          </a:p>
          <a:p>
            <a:pPr marL="0" indent="0">
              <a:buFont typeface="Arial" charset="0"/>
              <a:buNone/>
            </a:pPr>
            <a:r>
              <a:rPr lang="en-GB" sz="2100" dirty="0" smtClean="0"/>
              <a:t>Clubbed</a:t>
            </a:r>
          </a:p>
          <a:p>
            <a:pPr marL="0" indent="0">
              <a:buFont typeface="Arial" charset="0"/>
              <a:buNone/>
            </a:pPr>
            <a:r>
              <a:rPr lang="en-GB" sz="2100" dirty="0" smtClean="0"/>
              <a:t>Invalided</a:t>
            </a:r>
            <a:endParaRPr lang="en-GB" dirty="0"/>
          </a:p>
        </p:txBody>
      </p:sp>
      <p:sp>
        <p:nvSpPr>
          <p:cNvPr id="10" name="Right Arrow 9"/>
          <p:cNvSpPr/>
          <p:nvPr/>
        </p:nvSpPr>
        <p:spPr>
          <a:xfrm>
            <a:off x="4156968" y="3069871"/>
            <a:ext cx="936104" cy="6203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77000" y="1188908"/>
            <a:ext cx="1522800" cy="4435693"/>
            <a:chOff x="377000" y="2204864"/>
            <a:chExt cx="1522800" cy="443569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10448" t="9783" r="55222" b="15228"/>
            <a:stretch/>
          </p:blipFill>
          <p:spPr>
            <a:xfrm>
              <a:off x="377000" y="2204864"/>
              <a:ext cx="1522800" cy="443569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965200" y="3124200"/>
              <a:ext cx="241300" cy="114300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46350" y="1161072"/>
            <a:ext cx="1387346" cy="4445880"/>
            <a:chOff x="7446350" y="2177028"/>
            <a:chExt cx="1387346" cy="44458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45518" t="11547" r="20957" b="7879"/>
            <a:stretch/>
          </p:blipFill>
          <p:spPr>
            <a:xfrm>
              <a:off x="7446350" y="2177028"/>
              <a:ext cx="1387346" cy="444588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797800" y="2607915"/>
              <a:ext cx="368300" cy="152400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392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Differentials </a:t>
            </a:r>
            <a:r>
              <a:rPr lang="mr-IN" dirty="0" smtClean="0"/>
              <a:t>–</a:t>
            </a:r>
            <a:r>
              <a:rPr lang="en-US" dirty="0" smtClean="0"/>
              <a:t> A case history - 2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5068" y="1220403"/>
            <a:ext cx="8269287" cy="45735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100" dirty="0" smtClean="0"/>
              <a:t>JB 10y male </a:t>
            </a:r>
            <a:r>
              <a:rPr lang="mr-IN" sz="2100" dirty="0" smtClean="0"/>
              <a:t>–</a:t>
            </a:r>
            <a:r>
              <a:rPr lang="en-GB" sz="2100" dirty="0" smtClean="0"/>
              <a:t> referred for an expert legal opinion, alive.</a:t>
            </a:r>
          </a:p>
          <a:p>
            <a:pPr marL="0" indent="0">
              <a:buFont typeface="Arial" charset="0"/>
              <a:buNone/>
            </a:pPr>
            <a:endParaRPr lang="en-GB" sz="2100" dirty="0"/>
          </a:p>
          <a:p>
            <a:pPr marL="0" indent="0">
              <a:buFont typeface="Arial" charset="0"/>
              <a:buNone/>
            </a:pPr>
            <a:r>
              <a:rPr lang="en-GB" sz="2100" b="1" dirty="0" smtClean="0"/>
              <a:t>ARE HIS ASTHMA SYMPTOMS RELATED TO POOR HOUSING????</a:t>
            </a:r>
          </a:p>
          <a:p>
            <a:pPr marL="0" indent="0">
              <a:buFont typeface="Arial" charset="0"/>
              <a:buNone/>
            </a:pPr>
            <a:endParaRPr lang="en-GB" sz="2100" dirty="0"/>
          </a:p>
          <a:p>
            <a:pPr marL="0" indent="0">
              <a:buFont typeface="Arial" charset="0"/>
              <a:buNone/>
            </a:pPr>
            <a:r>
              <a:rPr lang="en-GB" sz="2100" dirty="0" smtClean="0"/>
              <a:t>Facts of case: Substandard housing (damp, mould, cold, wet) </a:t>
            </a:r>
            <a:r>
              <a:rPr lang="mr-IN" sz="2100" dirty="0" smtClean="0"/>
              <a:t>–</a:t>
            </a:r>
            <a:r>
              <a:rPr lang="en-GB" sz="2100" dirty="0" smtClean="0"/>
              <a:t> flat deemed unfit for human habitation.  Got better on moving to drier flat.</a:t>
            </a:r>
          </a:p>
          <a:p>
            <a:pPr marL="0" indent="0">
              <a:buFont typeface="Arial" charset="0"/>
              <a:buNone/>
            </a:pPr>
            <a:endParaRPr lang="en-GB" sz="2100" dirty="0" smtClean="0"/>
          </a:p>
          <a:p>
            <a:pPr marL="0" indent="0">
              <a:buNone/>
            </a:pPr>
            <a:r>
              <a:rPr lang="en-GB" sz="2100" dirty="0"/>
              <a:t>Current </a:t>
            </a:r>
            <a:r>
              <a:rPr lang="en-GB" sz="2100" dirty="0" smtClean="0"/>
              <a:t>Status: on </a:t>
            </a:r>
            <a:r>
              <a:rPr lang="en-GB" sz="2100" dirty="0" err="1" smtClean="0"/>
              <a:t>clenil</a:t>
            </a:r>
            <a:r>
              <a:rPr lang="en-GB" sz="2100" dirty="0" smtClean="0"/>
              <a:t> </a:t>
            </a:r>
            <a:r>
              <a:rPr lang="en-GB" sz="2100" dirty="0" err="1"/>
              <a:t>modulite</a:t>
            </a:r>
            <a:r>
              <a:rPr lang="en-GB" sz="2100" dirty="0"/>
              <a:t> 100mcg BD, no </a:t>
            </a:r>
            <a:r>
              <a:rPr lang="en-GB" sz="2100" dirty="0" err="1"/>
              <a:t>pred</a:t>
            </a:r>
            <a:r>
              <a:rPr lang="en-GB" sz="2100" dirty="0"/>
              <a:t>, no </a:t>
            </a:r>
            <a:r>
              <a:rPr lang="en-GB" sz="2100" dirty="0" err="1"/>
              <a:t>hosp</a:t>
            </a:r>
            <a:r>
              <a:rPr lang="en-GB" sz="2100" dirty="0"/>
              <a:t> </a:t>
            </a:r>
            <a:r>
              <a:rPr lang="en-GB" sz="2100" dirty="0" err="1"/>
              <a:t>adm</a:t>
            </a:r>
            <a:r>
              <a:rPr lang="en-GB" sz="2100" dirty="0"/>
              <a:t>, multiple </a:t>
            </a:r>
            <a:r>
              <a:rPr lang="en-GB" sz="2100" dirty="0" smtClean="0"/>
              <a:t>USMA (ED/GP), persistent cough</a:t>
            </a:r>
            <a:r>
              <a:rPr lang="en-GB" sz="2100" dirty="0"/>
              <a:t>, wheeze, poor </a:t>
            </a:r>
            <a:r>
              <a:rPr lang="en-GB" sz="2100" dirty="0" smtClean="0"/>
              <a:t>sleep.</a:t>
            </a:r>
            <a:endParaRPr lang="en-GB" sz="2100" dirty="0"/>
          </a:p>
          <a:p>
            <a:pPr marL="0" indent="0">
              <a:buFont typeface="Arial" charset="0"/>
              <a:buNone/>
            </a:pPr>
            <a:endParaRPr lang="en-GB" sz="2100" dirty="0" smtClean="0"/>
          </a:p>
          <a:p>
            <a:pPr marL="0" indent="0">
              <a:buFont typeface="Arial" charset="0"/>
              <a:buNone/>
            </a:pPr>
            <a:r>
              <a:rPr lang="en-GB" sz="2100" b="1" dirty="0" smtClean="0"/>
              <a:t>CLAIM FOR DAMAGES RELATES TO PROPERTY AND HEALTH</a:t>
            </a:r>
          </a:p>
          <a:p>
            <a:pPr marL="0" indent="0">
              <a:buFont typeface="Arial" charset="0"/>
              <a:buNone/>
            </a:pPr>
            <a:endParaRPr lang="en-GB" sz="2100" dirty="0"/>
          </a:p>
          <a:p>
            <a:pPr marL="0" indent="0">
              <a:buFont typeface="Arial" charset="0"/>
              <a:buNone/>
            </a:pPr>
            <a:endParaRPr lang="en-GB" sz="4400" b="1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5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I’m going to talk about</a:t>
            </a:r>
            <a:r>
              <a:rPr lang="mr-IN" dirty="0" smtClean="0"/>
              <a:t>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340728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Diagnosing childhood asthma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NICE and NICE-r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When to refer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When it doesn’t fit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3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Differentials </a:t>
            </a:r>
            <a:r>
              <a:rPr lang="mr-IN" dirty="0" smtClean="0"/>
              <a:t>–</a:t>
            </a:r>
            <a:r>
              <a:rPr lang="en-US" dirty="0" smtClean="0"/>
              <a:t> A case history - 2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87241"/>
            <a:ext cx="8269287" cy="45735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100" b="1" dirty="0" smtClean="0"/>
              <a:t>Past Medical </a:t>
            </a:r>
            <a:r>
              <a:rPr lang="en-GB" sz="2100" b="1" dirty="0" err="1" smtClean="0"/>
              <a:t>Hx</a:t>
            </a:r>
            <a:r>
              <a:rPr lang="en-GB" sz="2100" b="1" dirty="0" smtClean="0"/>
              <a:t>: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smtClean="0"/>
              <a:t>Ex 30 </a:t>
            </a:r>
            <a:r>
              <a:rPr lang="en-GB" sz="2100" dirty="0" err="1" smtClean="0"/>
              <a:t>wk</a:t>
            </a:r>
            <a:r>
              <a:rPr lang="en-GB" sz="2100" dirty="0" smtClean="0"/>
              <a:t> preterm, </a:t>
            </a:r>
            <a:r>
              <a:rPr lang="en-GB" sz="2100" dirty="0" err="1" smtClean="0"/>
              <a:t>Bwt</a:t>
            </a:r>
            <a:r>
              <a:rPr lang="en-GB" sz="2100" dirty="0" smtClean="0"/>
              <a:t> 1.6kg, </a:t>
            </a:r>
            <a:r>
              <a:rPr lang="en-GB" sz="2100" dirty="0" err="1" smtClean="0"/>
              <a:t>Curosurf</a:t>
            </a:r>
            <a:r>
              <a:rPr lang="en-GB" sz="2100" dirty="0" smtClean="0"/>
              <a:t>, CPAP 3d, O2 8d, 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smtClean="0"/>
              <a:t>Slow to establish oral feeding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smtClean="0"/>
              <a:t>Started inhaled steroids after ineffective brief trial salbutamol</a:t>
            </a:r>
          </a:p>
          <a:p>
            <a:pPr marL="0" indent="0">
              <a:buFont typeface="Arial" charset="0"/>
              <a:buNone/>
            </a:pPr>
            <a:endParaRPr lang="en-GB" sz="2100" b="1" dirty="0" smtClean="0"/>
          </a:p>
          <a:p>
            <a:pPr marL="0" indent="0">
              <a:buFont typeface="Arial" charset="0"/>
              <a:buNone/>
            </a:pPr>
            <a:r>
              <a:rPr lang="en-GB" sz="2100" b="1" dirty="0" smtClean="0"/>
              <a:t>Symptom Pattern: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smtClean="0"/>
              <a:t>Transient early eczema (no </a:t>
            </a:r>
            <a:r>
              <a:rPr lang="en-GB" sz="2100" dirty="0" err="1" smtClean="0"/>
              <a:t>hayfever</a:t>
            </a:r>
            <a:r>
              <a:rPr lang="en-GB" sz="2100" dirty="0" smtClean="0"/>
              <a:t>, allergies)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smtClean="0"/>
              <a:t>Thriving (99</a:t>
            </a:r>
            <a:r>
              <a:rPr lang="en-GB" sz="2100" baseline="30000" dirty="0" smtClean="0"/>
              <a:t>th</a:t>
            </a:r>
            <a:r>
              <a:rPr lang="en-GB" sz="2100" dirty="0" smtClean="0"/>
              <a:t> centile height and weight)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smtClean="0"/>
              <a:t>History of chest pain, bitter taste in mouth, no dysphagia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smtClean="0"/>
              <a:t>Cough (throat clearing - wet) first thing in morning, every morning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b="1" dirty="0" smtClean="0"/>
              <a:t>“WHEEZE” is actually stridor...</a:t>
            </a:r>
            <a:endParaRPr lang="en-GB" sz="4400" b="1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3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Differentials </a:t>
            </a:r>
            <a:r>
              <a:rPr lang="mr-IN" dirty="0" smtClean="0"/>
              <a:t>–</a:t>
            </a:r>
            <a:r>
              <a:rPr lang="en-US" dirty="0" smtClean="0"/>
              <a:t> A case history - 2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087860"/>
            <a:ext cx="8269287" cy="45735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b="1" dirty="0" smtClean="0"/>
              <a:t>Examination:</a:t>
            </a:r>
            <a:endParaRPr lang="en-GB" sz="2100" b="1" dirty="0"/>
          </a:p>
          <a:p>
            <a:pPr marL="0" indent="0">
              <a:buFont typeface="Arial" charset="0"/>
              <a:buNone/>
            </a:pPr>
            <a:r>
              <a:rPr lang="en-GB" sz="2100" b="1" dirty="0"/>
              <a:t>	</a:t>
            </a:r>
            <a:r>
              <a:rPr lang="en-GB" sz="2100" dirty="0" smtClean="0"/>
              <a:t>Thriving (</a:t>
            </a:r>
            <a:r>
              <a:rPr lang="en-GB" sz="2100" dirty="0" err="1" smtClean="0"/>
              <a:t>Wt</a:t>
            </a:r>
            <a:r>
              <a:rPr lang="en-GB" sz="2100" dirty="0" smtClean="0"/>
              <a:t> and </a:t>
            </a:r>
            <a:r>
              <a:rPr lang="en-GB" sz="2100" dirty="0" err="1" smtClean="0"/>
              <a:t>Ht</a:t>
            </a:r>
            <a:r>
              <a:rPr lang="en-GB" sz="2100" dirty="0" smtClean="0"/>
              <a:t> both on 99</a:t>
            </a:r>
            <a:r>
              <a:rPr lang="en-GB" sz="2100" baseline="30000" dirty="0" smtClean="0"/>
              <a:t>th</a:t>
            </a:r>
            <a:r>
              <a:rPr lang="en-GB" sz="2100" dirty="0" smtClean="0"/>
              <a:t> centile)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smtClean="0"/>
              <a:t>Some coarse breath sounds, R&gt;L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smtClean="0"/>
              <a:t>No Harrison sulcus, clubbing, eczema, rhinitis		</a:t>
            </a:r>
            <a:r>
              <a:rPr lang="en-GB" sz="2100" dirty="0"/>
              <a:t>	</a:t>
            </a:r>
            <a:endParaRPr lang="en-GB" sz="2100" dirty="0" smtClean="0"/>
          </a:p>
          <a:p>
            <a:pPr marL="0" indent="0">
              <a:buFont typeface="Arial" charset="0"/>
              <a:buNone/>
            </a:pPr>
            <a:r>
              <a:rPr lang="en-GB" sz="2100" dirty="0" smtClean="0"/>
              <a:t>	Hypermobile</a:t>
            </a:r>
          </a:p>
          <a:p>
            <a:pPr marL="0" indent="0">
              <a:buFont typeface="Arial" charset="0"/>
              <a:buNone/>
            </a:pPr>
            <a:endParaRPr lang="en-GB" sz="2100" dirty="0" smtClean="0"/>
          </a:p>
          <a:p>
            <a:pPr marL="0" indent="0">
              <a:buFont typeface="Arial" charset="0"/>
              <a:buNone/>
            </a:pPr>
            <a:r>
              <a:rPr lang="en-GB" sz="2100" b="1" dirty="0" smtClean="0"/>
              <a:t>Investigations so far: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smtClean="0"/>
              <a:t>ACT		14 (acceptable symptom control is &gt;19)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smtClean="0"/>
              <a:t>FEV-1 </a:t>
            </a:r>
            <a:r>
              <a:rPr lang="en-GB" sz="2100" dirty="0"/>
              <a:t>	</a:t>
            </a:r>
            <a:r>
              <a:rPr lang="en-GB" sz="2100" dirty="0" smtClean="0"/>
              <a:t>111% predicted, FVC	111% predicted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err="1" smtClean="0"/>
              <a:t>FeNO</a:t>
            </a:r>
            <a:r>
              <a:rPr lang="en-GB" sz="2100" dirty="0"/>
              <a:t>	</a:t>
            </a:r>
            <a:r>
              <a:rPr lang="en-GB" sz="2100" dirty="0" smtClean="0"/>
              <a:t>6, 8, 8 PPB (robustly normal)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smtClean="0"/>
              <a:t>Skin Prick test to common aeroallergens (</a:t>
            </a:r>
            <a:r>
              <a:rPr lang="en-GB" sz="2100" dirty="0" err="1" smtClean="0"/>
              <a:t>incl</a:t>
            </a:r>
            <a:r>
              <a:rPr lang="en-GB" sz="2100" dirty="0" smtClean="0"/>
              <a:t> moulds) - negative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smtClean="0"/>
              <a:t>Chest x-ray </a:t>
            </a:r>
            <a:r>
              <a:rPr lang="mr-IN" sz="2100" dirty="0" smtClean="0"/>
              <a:t>–</a:t>
            </a:r>
            <a:r>
              <a:rPr lang="en-GB" sz="2100" dirty="0" smtClean="0"/>
              <a:t> RUL changes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2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Differentials </a:t>
            </a:r>
            <a:r>
              <a:rPr lang="mr-IN" dirty="0" smtClean="0"/>
              <a:t>–</a:t>
            </a:r>
            <a:r>
              <a:rPr lang="en-US" dirty="0" smtClean="0"/>
              <a:t> A case history - 2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97671"/>
            <a:ext cx="8269287" cy="45735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b="1" dirty="0" smtClean="0"/>
              <a:t>Conclusion:</a:t>
            </a:r>
            <a:endParaRPr lang="en-GB" sz="2100" b="1" dirty="0"/>
          </a:p>
          <a:p>
            <a:pPr marL="0" indent="0">
              <a:buFont typeface="Arial" charset="0"/>
              <a:buNone/>
            </a:pPr>
            <a:r>
              <a:rPr lang="en-GB" sz="2100" b="1" dirty="0"/>
              <a:t>	</a:t>
            </a:r>
            <a:r>
              <a:rPr lang="en-GB" sz="2100" dirty="0" smtClean="0"/>
              <a:t>Not asthma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smtClean="0"/>
              <a:t>Not caused by housing situation</a:t>
            </a:r>
          </a:p>
          <a:p>
            <a:pPr marL="0" indent="0">
              <a:buFont typeface="Arial" charset="0"/>
              <a:buNone/>
            </a:pPr>
            <a:endParaRPr lang="en-GB" sz="2100" b="1" dirty="0"/>
          </a:p>
          <a:p>
            <a:pPr marL="0" indent="0">
              <a:buFont typeface="Arial" charset="0"/>
              <a:buNone/>
            </a:pPr>
            <a:r>
              <a:rPr lang="en-GB" sz="2100" b="1" dirty="0" smtClean="0"/>
              <a:t>Likely Diagnosis: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err="1" smtClean="0"/>
              <a:t>Gastrooesophageal</a:t>
            </a:r>
            <a:r>
              <a:rPr lang="en-GB" sz="2100" dirty="0" smtClean="0"/>
              <a:t> reflux with aspiration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r>
              <a:rPr lang="en-GB" sz="2100" dirty="0" smtClean="0"/>
              <a:t>Ex preterm, IUGR (small airways)</a:t>
            </a:r>
          </a:p>
          <a:p>
            <a:pPr marL="0" indent="0">
              <a:buFont typeface="Arial" charset="0"/>
              <a:buNone/>
            </a:pPr>
            <a:r>
              <a:rPr lang="en-GB" sz="2100" dirty="0"/>
              <a:t>	</a:t>
            </a:r>
            <a:endParaRPr lang="en-GB" sz="2100" dirty="0" smtClean="0"/>
          </a:p>
          <a:p>
            <a:pPr marL="0" indent="0">
              <a:buFont typeface="Arial" charset="0"/>
              <a:buNone/>
            </a:pPr>
            <a:r>
              <a:rPr lang="en-GB" sz="2100" b="1" dirty="0" smtClean="0"/>
              <a:t>Outcome:</a:t>
            </a:r>
          </a:p>
          <a:p>
            <a:pPr marL="0" indent="0">
              <a:buFont typeface="Arial" charset="0"/>
              <a:buNone/>
            </a:pPr>
            <a:r>
              <a:rPr lang="en-GB" sz="2100" b="1" dirty="0"/>
              <a:t>	</a:t>
            </a:r>
            <a:r>
              <a:rPr lang="en-GB" sz="2100" dirty="0" smtClean="0"/>
              <a:t>Housing Co settled case</a:t>
            </a:r>
            <a:endParaRPr lang="en-GB" sz="2100" b="1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65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Diagnosing Childhood Asthma </a:t>
            </a:r>
            <a:r>
              <a:rPr lang="mr-IN" dirty="0" smtClean="0"/>
              <a:t>–</a:t>
            </a:r>
            <a:r>
              <a:rPr lang="en-US" dirty="0" smtClean="0"/>
              <a:t> Acute Differentials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11626"/>
              </p:ext>
            </p:extLst>
          </p:nvPr>
        </p:nvGraphicFramePr>
        <p:xfrm>
          <a:off x="459413" y="1156289"/>
          <a:ext cx="8153400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225"/>
                <a:gridCol w="3180575"/>
                <a:gridCol w="2387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Differential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Key</a:t>
                      </a:r>
                      <a:r>
                        <a:rPr lang="en-US" baseline="0" dirty="0" smtClean="0"/>
                        <a:t>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Test/Intervention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Anaphylaxis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Rapid Onset</a:t>
                      </a:r>
                    </a:p>
                    <a:p>
                      <a:r>
                        <a:rPr lang="en-US" dirty="0" smtClean="0"/>
                        <a:t>May be</a:t>
                      </a:r>
                      <a:r>
                        <a:rPr lang="en-US" baseline="0" dirty="0" smtClean="0"/>
                        <a:t> stridor/rash/swelling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May</a:t>
                      </a:r>
                      <a:r>
                        <a:rPr lang="en-US" baseline="0" dirty="0" smtClean="0"/>
                        <a:t> be no allergen exposure </a:t>
                      </a:r>
                      <a:r>
                        <a:rPr lang="en-US" baseline="0" dirty="0" err="1" smtClean="0"/>
                        <a:t>hx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May be no </a:t>
                      </a:r>
                      <a:r>
                        <a:rPr lang="en-US" baseline="0" dirty="0" err="1" smtClean="0"/>
                        <a:t>urticaria</a:t>
                      </a:r>
                      <a:r>
                        <a:rPr lang="en-US" baseline="0" dirty="0" smtClean="0"/>
                        <a:t>/</a:t>
                      </a:r>
                      <a:r>
                        <a:rPr lang="en-US" baseline="0" dirty="0" err="1" smtClean="0"/>
                        <a:t>oedema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Adrenalin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Autoinjector</a:t>
                      </a:r>
                      <a:r>
                        <a:rPr lang="en-US" baseline="0" dirty="0" smtClean="0"/>
                        <a:t> </a:t>
                      </a:r>
                      <a:r>
                        <a:rPr lang="mr-IN" baseline="0" dirty="0" smtClean="0"/>
                        <a:t>–</a:t>
                      </a:r>
                      <a:r>
                        <a:rPr lang="en-US" baseline="0" dirty="0" smtClean="0"/>
                        <a:t> if in doubt.  Give it!!!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Inhaled Foreign 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Young</a:t>
                      </a:r>
                      <a:r>
                        <a:rPr lang="en-US" baseline="0" dirty="0" smtClean="0"/>
                        <a:t> but mobile age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Sudden onset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“Choking” history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(Monophonic) wheeze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Chest/C-spine X-ray</a:t>
                      </a:r>
                    </a:p>
                    <a:p>
                      <a:r>
                        <a:rPr lang="en-US" dirty="0" smtClean="0"/>
                        <a:t>Urgent ENT</a:t>
                      </a:r>
                      <a:r>
                        <a:rPr lang="en-US" baseline="0" dirty="0" smtClean="0"/>
                        <a:t> referral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Croup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Viral</a:t>
                      </a:r>
                      <a:r>
                        <a:rPr lang="en-US" baseline="0" dirty="0" smtClean="0"/>
                        <a:t> history</a:t>
                      </a:r>
                    </a:p>
                    <a:p>
                      <a:r>
                        <a:rPr lang="en-US" baseline="0" dirty="0" smtClean="0"/>
                        <a:t>Stridor</a:t>
                      </a:r>
                    </a:p>
                    <a:p>
                      <a:r>
                        <a:rPr lang="en-US" baseline="0" dirty="0" smtClean="0"/>
                        <a:t>Barking Cough</a:t>
                      </a:r>
                    </a:p>
                    <a:p>
                      <a:r>
                        <a:rPr lang="en-US" baseline="0" dirty="0" smtClean="0"/>
                        <a:t>Perhaps drooling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Calm</a:t>
                      </a:r>
                    </a:p>
                    <a:p>
                      <a:r>
                        <a:rPr lang="en-US" dirty="0" smtClean="0"/>
                        <a:t>Oxygen</a:t>
                      </a:r>
                    </a:p>
                    <a:p>
                      <a:r>
                        <a:rPr lang="en-US" dirty="0" smtClean="0"/>
                        <a:t>Oral/neb</a:t>
                      </a:r>
                      <a:r>
                        <a:rPr lang="en-US" baseline="0" dirty="0" smtClean="0"/>
                        <a:t> steroid</a:t>
                      </a:r>
                    </a:p>
                    <a:p>
                      <a:r>
                        <a:rPr lang="en-US" baseline="0" dirty="0" smtClean="0"/>
                        <a:t>Consider ENT/</a:t>
                      </a:r>
                      <a:r>
                        <a:rPr lang="en-US" baseline="0" dirty="0" err="1" smtClean="0"/>
                        <a:t>Anaesth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Bronchiolitis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Age &lt; 1y,</a:t>
                      </a:r>
                      <a:r>
                        <a:rPr lang="en-US" baseline="0" dirty="0" smtClean="0"/>
                        <a:t> time of year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Viral </a:t>
                      </a:r>
                      <a:r>
                        <a:rPr lang="en-US" dirty="0" err="1" smtClean="0"/>
                        <a:t>hx</a:t>
                      </a:r>
                      <a:r>
                        <a:rPr lang="en-US" dirty="0" smtClean="0"/>
                        <a:t>, Crackles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Supportive therapy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655732"/>
              </p:ext>
            </p:extLst>
          </p:nvPr>
        </p:nvGraphicFramePr>
        <p:xfrm>
          <a:off x="459413" y="1194389"/>
          <a:ext cx="8242300" cy="4577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/>
                <a:gridCol w="3276600"/>
                <a:gridCol w="3251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Differential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Key</a:t>
                      </a:r>
                      <a:r>
                        <a:rPr lang="en-US" baseline="0" dirty="0" smtClean="0"/>
                        <a:t>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Test/Intervention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Acidosis, severe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hyperglycaemia</a:t>
                      </a:r>
                      <a:endParaRPr lang="en-US" dirty="0" smtClean="0"/>
                    </a:p>
                    <a:p>
                      <a:r>
                        <a:rPr lang="en-US" baseline="0" dirty="0" smtClean="0"/>
                        <a:t>?Neurological compromise</a:t>
                      </a:r>
                    </a:p>
                    <a:p>
                      <a:r>
                        <a:rPr lang="en-US" baseline="0" dirty="0" smtClean="0"/>
                        <a:t>Sighing respirations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Blood sugar/ketone check</a:t>
                      </a:r>
                    </a:p>
                    <a:p>
                      <a:r>
                        <a:rPr lang="en-GB" dirty="0" smtClean="0"/>
                        <a:t>Insulin, Fluid, ?ICU</a:t>
                      </a:r>
                    </a:p>
                    <a:p>
                      <a:r>
                        <a:rPr lang="en-GB" dirty="0" smtClean="0"/>
                        <a:t>NOT</a:t>
                      </a:r>
                      <a:r>
                        <a:rPr lang="en-GB" baseline="0" dirty="0" smtClean="0"/>
                        <a:t> OCS/beta agonist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Cardiac Failure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Crackles/</a:t>
                      </a:r>
                      <a:r>
                        <a:rPr lang="en-US" dirty="0" err="1" smtClean="0"/>
                        <a:t>oedema</a:t>
                      </a: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Wheeze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Hepatomegaly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Chest x-ray, Echo</a:t>
                      </a:r>
                    </a:p>
                    <a:p>
                      <a:r>
                        <a:rPr lang="en-US" dirty="0" smtClean="0"/>
                        <a:t>Diuresis,</a:t>
                      </a:r>
                      <a:r>
                        <a:rPr lang="en-US" baseline="0" dirty="0" smtClean="0"/>
                        <a:t> fluid restriction, Oxygen, ?inotropes, ICU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Pneumonia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Fever, Wet</a:t>
                      </a:r>
                      <a:r>
                        <a:rPr lang="en-US" baseline="0" dirty="0" smtClean="0"/>
                        <a:t> cough, Sputum, focal signs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Consider CXR</a:t>
                      </a:r>
                    </a:p>
                    <a:p>
                      <a:r>
                        <a:rPr lang="en-US" dirty="0" smtClean="0"/>
                        <a:t>IV </a:t>
                      </a:r>
                      <a:r>
                        <a:rPr lang="en-US" dirty="0" err="1" smtClean="0"/>
                        <a:t>abx</a:t>
                      </a:r>
                      <a:r>
                        <a:rPr lang="en-US" dirty="0" smtClean="0"/>
                        <a:t>, oxygen,</a:t>
                      </a:r>
                      <a:r>
                        <a:rPr lang="en-US" baseline="0" dirty="0" smtClean="0"/>
                        <a:t> a</a:t>
                      </a:r>
                      <a:r>
                        <a:rPr lang="en-US" dirty="0" smtClean="0"/>
                        <a:t>ntipyretics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Anxiety/Habit/Psychogenic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Rapid onset</a:t>
                      </a:r>
                    </a:p>
                    <a:p>
                      <a:r>
                        <a:rPr lang="en-US" dirty="0" smtClean="0"/>
                        <a:t>Emotional turmoil/stressors</a:t>
                      </a:r>
                    </a:p>
                    <a:p>
                      <a:r>
                        <a:rPr lang="en-US" dirty="0" smtClean="0"/>
                        <a:t>Distractibility</a:t>
                      </a:r>
                    </a:p>
                    <a:p>
                      <a:r>
                        <a:rPr lang="en-US" dirty="0" smtClean="0"/>
                        <a:t>Lack of objective clinical signs</a:t>
                      </a:r>
                    </a:p>
                    <a:p>
                      <a:r>
                        <a:rPr lang="en-US" dirty="0" smtClean="0"/>
                        <a:t>Disproportionality</a:t>
                      </a:r>
                    </a:p>
                    <a:p>
                      <a:r>
                        <a:rPr lang="en-US" dirty="0" smtClean="0"/>
                        <a:t>Atypical</a:t>
                      </a:r>
                      <a:r>
                        <a:rPr lang="en-US" baseline="0" dirty="0" smtClean="0"/>
                        <a:t> persistent cough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Diagnosis of exclusion</a:t>
                      </a:r>
                    </a:p>
                    <a:p>
                      <a:r>
                        <a:rPr lang="en-US" dirty="0" smtClean="0"/>
                        <a:t>Caution</a:t>
                      </a:r>
                      <a:r>
                        <a:rPr lang="en-US" baseline="0" dirty="0" smtClean="0"/>
                        <a:t> key</a:t>
                      </a:r>
                    </a:p>
                    <a:p>
                      <a:r>
                        <a:rPr lang="en-US" baseline="0" dirty="0" smtClean="0"/>
                        <a:t>If clinical doubt, treat as asthma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7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Diagnosing Childhood Asthma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Chronic </a:t>
            </a:r>
            <a:r>
              <a:rPr lang="en-US" dirty="0"/>
              <a:t>Differentials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725242"/>
              </p:ext>
            </p:extLst>
          </p:nvPr>
        </p:nvGraphicFramePr>
        <p:xfrm>
          <a:off x="361127" y="1214273"/>
          <a:ext cx="8610600" cy="4485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263"/>
                <a:gridCol w="2865778"/>
                <a:gridCol w="364855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Differential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Key</a:t>
                      </a:r>
                      <a:r>
                        <a:rPr lang="en-US" baseline="0" dirty="0" smtClean="0"/>
                        <a:t>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Test/Intervention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Bronchiectasis/Persistent bacterial</a:t>
                      </a:r>
                      <a:r>
                        <a:rPr lang="en-US" baseline="0" dirty="0" smtClean="0"/>
                        <a:t> bronchitis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Wet cough, ?clubbing</a:t>
                      </a:r>
                    </a:p>
                    <a:p>
                      <a:r>
                        <a:rPr lang="en-US" dirty="0" smtClean="0"/>
                        <a:t>?chest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crepitations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Progr</a:t>
                      </a:r>
                      <a:r>
                        <a:rPr lang="en-US" baseline="0" dirty="0" smtClean="0"/>
                        <a:t>/persistent symptoms</a:t>
                      </a:r>
                    </a:p>
                    <a:p>
                      <a:r>
                        <a:rPr lang="en-US" baseline="0" dirty="0" smtClean="0"/>
                        <a:t>Specific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Chest imaging</a:t>
                      </a:r>
                    </a:p>
                    <a:p>
                      <a:r>
                        <a:rPr lang="en-GB" dirty="0" smtClean="0"/>
                        <a:t>Cough swab, Sputum sample</a:t>
                      </a:r>
                    </a:p>
                    <a:p>
                      <a:r>
                        <a:rPr lang="en-GB" dirty="0" smtClean="0"/>
                        <a:t>Specific investigations (e.g. </a:t>
                      </a:r>
                    </a:p>
                    <a:p>
                      <a:r>
                        <a:rPr lang="en-GB" dirty="0" smtClean="0"/>
                        <a:t>sweat test, </a:t>
                      </a:r>
                      <a:r>
                        <a:rPr lang="en-GB" dirty="0" err="1" smtClean="0"/>
                        <a:t>imm</a:t>
                      </a:r>
                      <a:r>
                        <a:rPr lang="en-GB" dirty="0" smtClean="0"/>
                        <a:t> screen,</a:t>
                      </a:r>
                      <a:r>
                        <a:rPr lang="en-GB" baseline="0" dirty="0" smtClean="0"/>
                        <a:t> nasal NO)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Chronic Aspiration</a:t>
                      </a:r>
                    </a:p>
                    <a:p>
                      <a:r>
                        <a:rPr lang="en-US" dirty="0" smtClean="0"/>
                        <a:t>(reflux)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Wet OR dry cough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Nocturnal/Exercise </a:t>
                      </a:r>
                      <a:r>
                        <a:rPr lang="en-US" dirty="0" err="1" smtClean="0"/>
                        <a:t>sympts</a:t>
                      </a: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Post-prandial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sympts</a:t>
                      </a:r>
                      <a:endParaRPr lang="en-US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Chest/</a:t>
                      </a:r>
                      <a:r>
                        <a:rPr lang="en-US" baseline="0" dirty="0" err="1" smtClean="0"/>
                        <a:t>epigastric</a:t>
                      </a:r>
                      <a:r>
                        <a:rPr lang="en-US" baseline="0" dirty="0" smtClean="0"/>
                        <a:t> pain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Regurgitation, vomiting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Hypermobility/TOF repair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Poor/excess drinking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Specific</a:t>
                      </a:r>
                      <a:r>
                        <a:rPr lang="en-US" baseline="0" dirty="0" smtClean="0"/>
                        <a:t> targeted history</a:t>
                      </a:r>
                    </a:p>
                    <a:p>
                      <a:r>
                        <a:rPr lang="en-US" baseline="0" dirty="0" smtClean="0"/>
                        <a:t>Upper GI contrast</a:t>
                      </a:r>
                    </a:p>
                    <a:p>
                      <a:r>
                        <a:rPr lang="en-US" baseline="0" dirty="0" smtClean="0"/>
                        <a:t>Impedance study</a:t>
                      </a:r>
                    </a:p>
                    <a:p>
                      <a:r>
                        <a:rPr lang="en-US" baseline="0" dirty="0" smtClean="0"/>
                        <a:t>Milk scan</a:t>
                      </a:r>
                    </a:p>
                    <a:p>
                      <a:r>
                        <a:rPr lang="en-US" baseline="0" dirty="0" smtClean="0"/>
                        <a:t>Trial of therapy 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Chronic</a:t>
                      </a:r>
                      <a:r>
                        <a:rPr lang="en-US" baseline="0" dirty="0" smtClean="0"/>
                        <a:t> Aspiration</a:t>
                      </a:r>
                    </a:p>
                    <a:p>
                      <a:r>
                        <a:rPr lang="en-US" baseline="0" dirty="0" smtClean="0"/>
                        <a:t>(unsafe swallow)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Wet cough, ?</a:t>
                      </a:r>
                      <a:r>
                        <a:rPr lang="en-US" dirty="0" err="1" smtClean="0"/>
                        <a:t>abn</a:t>
                      </a:r>
                      <a:r>
                        <a:rPr lang="en-US" dirty="0" smtClean="0"/>
                        <a:t> neurology</a:t>
                      </a:r>
                    </a:p>
                    <a:p>
                      <a:r>
                        <a:rPr lang="en-US" baseline="0" dirty="0" smtClean="0"/>
                        <a:t>Symptoms with fluids</a:t>
                      </a:r>
                    </a:p>
                    <a:p>
                      <a:r>
                        <a:rPr lang="en-US" baseline="0" dirty="0" smtClean="0"/>
                        <a:t>Poor oral intake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SLT</a:t>
                      </a:r>
                      <a:r>
                        <a:rPr lang="en-US" baseline="0" dirty="0" smtClean="0"/>
                        <a:t> review (?VF)</a:t>
                      </a:r>
                    </a:p>
                    <a:p>
                      <a:r>
                        <a:rPr lang="en-US" baseline="0" dirty="0" smtClean="0"/>
                        <a:t>ENT/</a:t>
                      </a:r>
                      <a:r>
                        <a:rPr lang="en-US" baseline="0" dirty="0" err="1" smtClean="0"/>
                        <a:t>neuro</a:t>
                      </a:r>
                      <a:r>
                        <a:rPr lang="en-US" baseline="0" dirty="0" smtClean="0"/>
                        <a:t> review (pending above)</a:t>
                      </a:r>
                    </a:p>
                    <a:p>
                      <a:r>
                        <a:rPr lang="en-US" baseline="0" dirty="0" smtClean="0"/>
                        <a:t>Thickened feed/NBM/bulbar training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926336"/>
              </p:ext>
            </p:extLst>
          </p:nvPr>
        </p:nvGraphicFramePr>
        <p:xfrm>
          <a:off x="589727" y="1176173"/>
          <a:ext cx="8153400" cy="4124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225"/>
                <a:gridCol w="3282175"/>
                <a:gridCol w="228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Differential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Key</a:t>
                      </a:r>
                      <a:r>
                        <a:rPr lang="en-US" baseline="0" dirty="0" smtClean="0"/>
                        <a:t>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Test/Intervention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Tuberculosis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Contact</a:t>
                      </a:r>
                      <a:r>
                        <a:rPr lang="en-US" baseline="0" dirty="0" smtClean="0"/>
                        <a:t> history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Weight</a:t>
                      </a:r>
                      <a:r>
                        <a:rPr lang="en-US" baseline="0" dirty="0" smtClean="0"/>
                        <a:t> loss, low grade fever</a:t>
                      </a:r>
                    </a:p>
                    <a:p>
                      <a:r>
                        <a:rPr lang="en-US" baseline="0" dirty="0" smtClean="0"/>
                        <a:t>Lymphadenopathy, CXR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TST,</a:t>
                      </a:r>
                      <a:r>
                        <a:rPr lang="en-GB" baseline="0" dirty="0" smtClean="0"/>
                        <a:t> IGRA, CXR</a:t>
                      </a:r>
                    </a:p>
                    <a:p>
                      <a:r>
                        <a:rPr lang="en-GB" baseline="0" dirty="0" smtClean="0"/>
                        <a:t>TB </a:t>
                      </a:r>
                      <a:r>
                        <a:rPr lang="en-GB" baseline="0" dirty="0" err="1" smtClean="0"/>
                        <a:t>rx</a:t>
                      </a:r>
                      <a:r>
                        <a:rPr lang="en-GB" baseline="0" dirty="0" smtClean="0"/>
                        <a:t>, via specific team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Interstitial</a:t>
                      </a:r>
                      <a:r>
                        <a:rPr lang="en-US" baseline="0" dirty="0" smtClean="0"/>
                        <a:t> Lung Disease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Dry cough, clubbing,  hypoxia, fine crackles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CT chest, </a:t>
                      </a:r>
                      <a:r>
                        <a:rPr lang="en-US" dirty="0" err="1" smtClean="0"/>
                        <a:t>resp</a:t>
                      </a:r>
                      <a:r>
                        <a:rPr lang="en-US" dirty="0" smtClean="0"/>
                        <a:t> team referral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Tracheobronchomalacia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Stridor</a:t>
                      </a:r>
                      <a:r>
                        <a:rPr lang="en-US" baseline="0" dirty="0" smtClean="0"/>
                        <a:t> predominates</a:t>
                      </a:r>
                    </a:p>
                    <a:p>
                      <a:r>
                        <a:rPr lang="en-US" baseline="0" dirty="0" smtClean="0"/>
                        <a:t>Beta agonist ineffective or harmful</a:t>
                      </a:r>
                    </a:p>
                    <a:p>
                      <a:r>
                        <a:rPr lang="en-US" baseline="0" dirty="0" smtClean="0"/>
                        <a:t>?dysphagia (</a:t>
                      </a:r>
                      <a:r>
                        <a:rPr lang="en-US" baseline="0" dirty="0" err="1" smtClean="0"/>
                        <a:t>oesophageal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compr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CXR</a:t>
                      </a:r>
                    </a:p>
                    <a:p>
                      <a:r>
                        <a:rPr lang="en-US" dirty="0" smtClean="0"/>
                        <a:t>Echo</a:t>
                      </a:r>
                    </a:p>
                    <a:p>
                      <a:r>
                        <a:rPr lang="en-US" dirty="0" smtClean="0"/>
                        <a:t>CT PA</a:t>
                      </a:r>
                    </a:p>
                    <a:p>
                      <a:r>
                        <a:rPr lang="en-US" dirty="0" smtClean="0"/>
                        <a:t>Bronchoscopy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Dysfunctional breathing/Vocal</a:t>
                      </a:r>
                      <a:r>
                        <a:rPr lang="en-US" baseline="0" dirty="0" smtClean="0"/>
                        <a:t> Cord Dysfunction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Older child, athlete,</a:t>
                      </a:r>
                      <a:r>
                        <a:rPr lang="en-US" baseline="0" dirty="0" smtClean="0"/>
                        <a:t> upper airway symptoms, exercise </a:t>
                      </a:r>
                      <a:r>
                        <a:rPr lang="en-US" baseline="0" dirty="0" err="1" smtClean="0"/>
                        <a:t>sx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Spirometry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P</a:t>
                      </a:r>
                      <a:r>
                        <a:rPr lang="en-US" baseline="0" dirty="0" err="1" smtClean="0"/>
                        <a:t>hysio</a:t>
                      </a:r>
                      <a:r>
                        <a:rPr lang="en-US" baseline="0" dirty="0" smtClean="0"/>
                        <a:t>/SLT/psych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Anxiety/Psychogenic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 overlap</a:t>
                      </a:r>
                      <a:r>
                        <a:rPr lang="en-US" baseline="0" dirty="0" smtClean="0"/>
                        <a:t> with above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Psychology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6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Differentials in Childhood Asthma </a:t>
            </a:r>
            <a:r>
              <a:rPr lang="mr-IN" dirty="0" smtClean="0"/>
              <a:t>–</a:t>
            </a:r>
            <a:r>
              <a:rPr lang="en-GB" dirty="0" smtClean="0"/>
              <a:t> Key pointers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087836"/>
            <a:ext cx="8269287" cy="394797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100" dirty="0" smtClean="0"/>
              <a:t>Inconsistent history or clinical features</a:t>
            </a:r>
          </a:p>
          <a:p>
            <a:pPr lvl="1">
              <a:buFontTx/>
              <a:buChar char="-"/>
            </a:pPr>
            <a:r>
              <a:rPr lang="en-GB" sz="1700" dirty="0" smtClean="0"/>
              <a:t>Lack of </a:t>
            </a:r>
            <a:r>
              <a:rPr lang="en-GB" sz="1700" dirty="0" err="1" smtClean="0"/>
              <a:t>atopy</a:t>
            </a:r>
            <a:endParaRPr lang="en-GB" sz="1700" dirty="0" smtClean="0"/>
          </a:p>
          <a:p>
            <a:pPr lvl="1">
              <a:buFontTx/>
              <a:buChar char="-"/>
            </a:pPr>
            <a:r>
              <a:rPr lang="en-GB" sz="1700" dirty="0" smtClean="0"/>
              <a:t>No history of actual wheeze (even in children with multiple admissions)</a:t>
            </a:r>
          </a:p>
          <a:p>
            <a:pPr lvl="1">
              <a:buFontTx/>
              <a:buChar char="-"/>
            </a:pPr>
            <a:r>
              <a:rPr lang="en-GB" sz="1700" dirty="0" smtClean="0"/>
              <a:t>Clear features of other diagnosis (clubbing, </a:t>
            </a:r>
            <a:r>
              <a:rPr lang="en-GB" sz="1700" dirty="0" err="1" smtClean="0"/>
              <a:t>steatorrhoea</a:t>
            </a:r>
            <a:r>
              <a:rPr lang="en-GB" sz="1700" dirty="0" smtClean="0"/>
              <a:t>, stridor)</a:t>
            </a:r>
          </a:p>
          <a:p>
            <a:pPr lvl="1">
              <a:buFontTx/>
              <a:buChar char="-"/>
            </a:pPr>
            <a:endParaRPr lang="en-GB" sz="1700" dirty="0" smtClean="0"/>
          </a:p>
          <a:p>
            <a:pPr>
              <a:buFontTx/>
              <a:buChar char="-"/>
            </a:pPr>
            <a:r>
              <a:rPr lang="en-GB" sz="2100" dirty="0" smtClean="0"/>
              <a:t>Failure to respond as expected to treatment</a:t>
            </a:r>
          </a:p>
          <a:p>
            <a:pPr lvl="1">
              <a:buFontTx/>
              <a:buChar char="-"/>
            </a:pPr>
            <a:r>
              <a:rPr lang="en-GB" sz="1700" dirty="0" smtClean="0"/>
              <a:t>Recurrent exacerbations despite good compliance at decent doses</a:t>
            </a:r>
          </a:p>
          <a:p>
            <a:pPr lvl="1">
              <a:buFontTx/>
              <a:buChar char="-"/>
            </a:pPr>
            <a:r>
              <a:rPr lang="en-GB" sz="1700" dirty="0" smtClean="0"/>
              <a:t>Failure to comply may also indicate patient recognition of incorrect diagnosis</a:t>
            </a:r>
          </a:p>
          <a:p>
            <a:pPr lvl="1">
              <a:buFontTx/>
              <a:buChar char="-"/>
            </a:pPr>
            <a:endParaRPr lang="en-GB" sz="1700" dirty="0" smtClean="0"/>
          </a:p>
          <a:p>
            <a:pPr>
              <a:buFontTx/>
              <a:buChar char="-"/>
            </a:pPr>
            <a:r>
              <a:rPr lang="en-GB" sz="2100" dirty="0" smtClean="0"/>
              <a:t>High symptom score in context of normal pathophysiological testing</a:t>
            </a:r>
          </a:p>
          <a:p>
            <a:pPr lvl="1">
              <a:buFontTx/>
              <a:buChar char="-"/>
            </a:pPr>
            <a:r>
              <a:rPr lang="en-GB" sz="1700" dirty="0" smtClean="0"/>
              <a:t>No bronchodilator reversibility/normal PEFR/exercise challenge</a:t>
            </a:r>
          </a:p>
          <a:p>
            <a:pPr lvl="1">
              <a:buFontTx/>
              <a:buChar char="-"/>
            </a:pPr>
            <a:r>
              <a:rPr lang="en-GB" sz="1700" dirty="0" smtClean="0"/>
              <a:t>Lack of eosinophilia in sputum or blood, low IgE, FeNO low</a:t>
            </a:r>
          </a:p>
          <a:p>
            <a:pPr marL="457200" lvl="1" indent="0">
              <a:buNone/>
            </a:pPr>
            <a:endParaRPr lang="en-GB" sz="2100" dirty="0" smtClean="0"/>
          </a:p>
          <a:p>
            <a:pPr marL="57150" indent="0">
              <a:buNone/>
            </a:pPr>
            <a:r>
              <a:rPr lang="en-GB" sz="2500" b="1" dirty="0" smtClean="0"/>
              <a:t>If in doubt, SHOUT!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0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363938"/>
            <a:ext cx="8269287" cy="45735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500" b="1" dirty="0" smtClean="0"/>
              <a:t>Cases from personal experience?</a:t>
            </a:r>
          </a:p>
          <a:p>
            <a:pPr marL="0" indent="0">
              <a:buFont typeface="Arial" charset="0"/>
              <a:buNone/>
            </a:pPr>
            <a:endParaRPr lang="en-GB" sz="2500" b="1" dirty="0"/>
          </a:p>
          <a:p>
            <a:pPr marL="0" indent="0">
              <a:buFont typeface="Arial" charset="0"/>
              <a:buNone/>
            </a:pPr>
            <a:endParaRPr lang="en-GB" sz="2500" b="1" dirty="0" smtClean="0"/>
          </a:p>
          <a:p>
            <a:pPr marL="0" indent="0">
              <a:buFont typeface="Arial" charset="0"/>
              <a:buNone/>
            </a:pPr>
            <a:endParaRPr lang="en-GB" sz="2500" b="1" dirty="0"/>
          </a:p>
          <a:p>
            <a:pPr marL="0" indent="0">
              <a:buFont typeface="Arial" charset="0"/>
              <a:buNone/>
            </a:pPr>
            <a:endParaRPr lang="en-GB" sz="2500" b="1" dirty="0" smtClean="0"/>
          </a:p>
          <a:p>
            <a:pPr marL="0" indent="0">
              <a:buFont typeface="Arial" charset="0"/>
              <a:buNone/>
            </a:pPr>
            <a:r>
              <a:rPr lang="en-GB" sz="2500" b="1" dirty="0" smtClean="0"/>
              <a:t>Queries?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28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Diagnosing Childhood Asthma </a:t>
            </a:r>
            <a:r>
              <a:rPr lang="mr-IN" dirty="0" smtClean="0"/>
              <a:t>–</a:t>
            </a:r>
            <a:r>
              <a:rPr lang="en-GB" dirty="0" smtClean="0"/>
              <a:t> Why?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1604" y="1292413"/>
            <a:ext cx="6201766" cy="385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1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 smtClean="0"/>
              <a:t>Accurate diagnosis is fundamental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dirty="0" smtClean="0"/>
              <a:t>Appropriate treatment </a:t>
            </a:r>
            <a:r>
              <a:rPr lang="en-GB" dirty="0" smtClean="0">
                <a:sym typeface="Wingdings"/>
              </a:rPr>
              <a:t> reduced morbidity</a:t>
            </a:r>
            <a:endParaRPr lang="en-GB" dirty="0" smtClean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dirty="0" smtClean="0"/>
              <a:t>Compliance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dirty="0" smtClean="0"/>
              <a:t>Resource planning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dirty="0" smtClean="0"/>
              <a:t>Prognosis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dirty="0" smtClean="0"/>
              <a:t>Exclude important differentials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Phenotyping</a:t>
            </a:r>
            <a:endParaRPr lang="en-GB" dirty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dirty="0" smtClean="0"/>
              <a:t>Guides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66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Diagnosing Childhood Asthma </a:t>
            </a:r>
            <a:r>
              <a:rPr lang="mr-IN" dirty="0" smtClean="0"/>
              <a:t>–</a:t>
            </a:r>
            <a:r>
              <a:rPr lang="en-GB" dirty="0" smtClean="0"/>
              <a:t> Suspicious History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1604" y="1292413"/>
            <a:ext cx="8065196" cy="43358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1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 smtClean="0"/>
              <a:t>Wheeze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-	(smartphone, expiratory, not </a:t>
            </a:r>
            <a:r>
              <a:rPr lang="en-GB" dirty="0" err="1" smtClean="0"/>
              <a:t>ruttles</a:t>
            </a:r>
            <a:r>
              <a:rPr lang="en-GB" dirty="0" smtClean="0"/>
              <a:t>, ED records)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smtClean="0"/>
              <a:t>Cough 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-	(usually dry, nocturnal, prandial?)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smtClean="0"/>
              <a:t>Symptom pattern 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-	(beta agonist response, triggered </a:t>
            </a:r>
            <a:r>
              <a:rPr lang="en-GB" dirty="0" err="1" smtClean="0"/>
              <a:t>int</a:t>
            </a:r>
            <a:r>
              <a:rPr lang="en-GB" dirty="0" smtClean="0"/>
              <a:t> symptoms, seasonality)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Atopy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-	(FH, eczema, allergy, rhinitis)</a:t>
            </a:r>
          </a:p>
          <a:p>
            <a:pPr>
              <a:lnSpc>
                <a:spcPct val="150000"/>
              </a:lnSpc>
            </a:pPr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7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Diagnosing Childhood Asthma </a:t>
            </a:r>
            <a:r>
              <a:rPr lang="mr-IN" dirty="0" smtClean="0"/>
              <a:t>–</a:t>
            </a:r>
            <a:r>
              <a:rPr lang="en-GB" dirty="0" smtClean="0"/>
              <a:t> Differential History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1604" y="1292413"/>
            <a:ext cx="8065196" cy="28815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1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 smtClean="0"/>
              <a:t>Wet cough, sputum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smtClean="0"/>
              <a:t>Dysphagia, vomiting, retrosternal pain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Stridor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Failure to thrive, </a:t>
            </a:r>
            <a:r>
              <a:rPr lang="en-GB" dirty="0" err="1" smtClean="0"/>
              <a:t>steatorrhoea</a:t>
            </a:r>
            <a:endParaRPr lang="en-GB" dirty="0" smtClean="0"/>
          </a:p>
          <a:p>
            <a:pPr>
              <a:lnSpc>
                <a:spcPct val="150000"/>
              </a:lnSpc>
            </a:pPr>
            <a:r>
              <a:rPr lang="en-GB" dirty="0" smtClean="0"/>
              <a:t>Other infections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Otitis, congenital </a:t>
            </a:r>
            <a:r>
              <a:rPr lang="en-GB" dirty="0" err="1" smtClean="0"/>
              <a:t>rhinits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Diagnosing Childhood Asthma </a:t>
            </a:r>
            <a:r>
              <a:rPr lang="mr-IN" dirty="0" smtClean="0"/>
              <a:t>–</a:t>
            </a:r>
            <a:r>
              <a:rPr lang="en-GB" dirty="0" smtClean="0"/>
              <a:t> Examination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1604" y="1292413"/>
            <a:ext cx="8065196" cy="28815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1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 smtClean="0"/>
              <a:t>Well between exacerbations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smtClean="0"/>
              <a:t>Eczema, rhinitis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Harrison sulcus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Thriving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smtClean="0"/>
              <a:t>Wheeze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(Usually) Dry cough</a:t>
            </a:r>
          </a:p>
        </p:txBody>
      </p:sp>
      <p:pic>
        <p:nvPicPr>
          <p:cNvPr id="6" name="Picture 5" descr="9b71d75215324a55b25ae5785cf83d27.JPEG-mediu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25" y="1503935"/>
            <a:ext cx="4523223" cy="44855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18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Diagnosing Childhood Asthma </a:t>
            </a:r>
            <a:r>
              <a:rPr lang="mr-IN" dirty="0" smtClean="0"/>
              <a:t>–</a:t>
            </a:r>
            <a:r>
              <a:rPr lang="en-GB" dirty="0" smtClean="0"/>
              <a:t> Spirometry - 1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Spiromet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99" y="1178650"/>
            <a:ext cx="7066689" cy="458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03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Diagnosing Childhood Asthma </a:t>
            </a:r>
            <a:r>
              <a:rPr lang="mr-IN" dirty="0" smtClean="0"/>
              <a:t>–</a:t>
            </a:r>
            <a:r>
              <a:rPr lang="en-GB" dirty="0" smtClean="0"/>
              <a:t> Spirometry - 2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 descr="afp20140301p359-f4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t="4005" b="22160"/>
          <a:stretch/>
        </p:blipFill>
        <p:spPr>
          <a:xfrm>
            <a:off x="812798" y="1088300"/>
            <a:ext cx="7409051" cy="48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2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Diagnosing Childhood Asthma </a:t>
            </a:r>
            <a:r>
              <a:rPr lang="mr-IN" dirty="0" smtClean="0"/>
              <a:t>–</a:t>
            </a:r>
            <a:r>
              <a:rPr lang="en-GB" dirty="0" smtClean="0"/>
              <a:t> FeNO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28C2-F324-6B47-997F-664830BDE8E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1604" y="1292413"/>
            <a:ext cx="8065196" cy="385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1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 smtClean="0"/>
              <a:t>Fractional Exhaled Nitric Oxide (FeNO)</a:t>
            </a:r>
            <a:endParaRPr lang="en-GB" dirty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dirty="0" smtClean="0"/>
              <a:t>Marker of eosinophilic inflammation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dirty="0" smtClean="0"/>
              <a:t>Predicts steroid responsiveness/reflects compliance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dirty="0" smtClean="0"/>
              <a:t>Normal &lt; 35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dirty="0" smtClean="0"/>
              <a:t>False positives (rhinitis, ?eosinophilic </a:t>
            </a:r>
            <a:r>
              <a:rPr lang="en-GB" dirty="0" err="1" smtClean="0"/>
              <a:t>oesophagitis</a:t>
            </a:r>
            <a:r>
              <a:rPr lang="en-GB" dirty="0" smtClean="0"/>
              <a:t>/bronchitis)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dirty="0" smtClean="0"/>
              <a:t>Difficult under age 5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dirty="0" smtClean="0"/>
              <a:t>Not been shown to effectively guide treatment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dirty="0" smtClean="0"/>
              <a:t>Needed </a:t>
            </a:r>
            <a:r>
              <a:rPr lang="en-GB" dirty="0"/>
              <a:t>in primary care???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86011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Wellington">
      <a:dk1>
        <a:sysClr val="windowText" lastClr="000000"/>
      </a:dk1>
      <a:lt1>
        <a:sysClr val="window" lastClr="FFFFFF"/>
      </a:lt1>
      <a:dk2>
        <a:srgbClr val="00B0AD"/>
      </a:dk2>
      <a:lt2>
        <a:srgbClr val="EEECE1"/>
      </a:lt2>
      <a:accent1>
        <a:srgbClr val="00B0AD"/>
      </a:accent1>
      <a:accent2>
        <a:srgbClr val="26215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4298</TotalTime>
  <Words>1292</Words>
  <Application>Microsoft Macintosh PowerPoint</Application>
  <PresentationFormat>On-screen Show (4:3)</PresentationFormat>
  <Paragraphs>340</Paragraphs>
  <Slides>26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Diagnosing childhood asthma</vt:lpstr>
      <vt:lpstr>What I’m going to talk about…</vt:lpstr>
      <vt:lpstr>Diagnosing Childhood Asthma – Why?</vt:lpstr>
      <vt:lpstr>Diagnosing Childhood Asthma – Suspicious History</vt:lpstr>
      <vt:lpstr>Diagnosing Childhood Asthma – Differential History</vt:lpstr>
      <vt:lpstr>Diagnosing Childhood Asthma – Examination</vt:lpstr>
      <vt:lpstr>Diagnosing Childhood Asthma – Spirometry - 1</vt:lpstr>
      <vt:lpstr>Diagnosing Childhood Asthma – Spirometry - 2</vt:lpstr>
      <vt:lpstr>Diagnosing Childhood Asthma – FeNO</vt:lpstr>
      <vt:lpstr>Diagnosing Childhood Asthma – NICE vs BTS - 1</vt:lpstr>
      <vt:lpstr>Diagnosing Childhood Asthma – NICE vs BTS - 2</vt:lpstr>
      <vt:lpstr>Diagnosing Childhood Asthma – NICE vs BTS - 2</vt:lpstr>
      <vt:lpstr>Diagnosing Childhood Asthma – A NICE-r Way?</vt:lpstr>
      <vt:lpstr>Diagnosing Childhood Asthma – 2ary Referral</vt:lpstr>
      <vt:lpstr>Differentials – A case history - 1</vt:lpstr>
      <vt:lpstr>Differentials – A case history - 2</vt:lpstr>
      <vt:lpstr>Differentials – A case history - 1</vt:lpstr>
      <vt:lpstr>Differentials – A case history - 1</vt:lpstr>
      <vt:lpstr>Differentials – A case history - 2</vt:lpstr>
      <vt:lpstr>Differentials – A case history - 2</vt:lpstr>
      <vt:lpstr>Differentials – A case history - 2</vt:lpstr>
      <vt:lpstr>Differentials – A case history - 2</vt:lpstr>
      <vt:lpstr>Diagnosing Childhood Asthma – Acute Differentials</vt:lpstr>
      <vt:lpstr>Diagnosing Childhood Asthma – Chronic Differentials</vt:lpstr>
      <vt:lpstr>Differentials in Childhood Asthma – Key pointers</vt:lpstr>
      <vt:lpstr>Thank You</vt:lpstr>
    </vt:vector>
  </TitlesOfParts>
  <Company>atticus creative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David de la Fuente</dc:creator>
  <cp:lastModifiedBy>Dr Chinedu Nwokoro</cp:lastModifiedBy>
  <cp:revision>68</cp:revision>
  <dcterms:created xsi:type="dcterms:W3CDTF">2016-04-25T16:25:26Z</dcterms:created>
  <dcterms:modified xsi:type="dcterms:W3CDTF">2018-04-27T21:27:43Z</dcterms:modified>
</cp:coreProperties>
</file>